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9"/>
  </p:notesMasterIdLst>
  <p:sldIdLst>
    <p:sldId id="303" r:id="rId2"/>
    <p:sldId id="296" r:id="rId3"/>
    <p:sldId id="297" r:id="rId4"/>
    <p:sldId id="318" r:id="rId5"/>
    <p:sldId id="305" r:id="rId6"/>
    <p:sldId id="319" r:id="rId7"/>
    <p:sldId id="320" r:id="rId8"/>
    <p:sldId id="322" r:id="rId9"/>
    <p:sldId id="309" r:id="rId10"/>
    <p:sldId id="315" r:id="rId11"/>
    <p:sldId id="314" r:id="rId12"/>
    <p:sldId id="313" r:id="rId13"/>
    <p:sldId id="306" r:id="rId14"/>
    <p:sldId id="280" r:id="rId15"/>
    <p:sldId id="291" r:id="rId16"/>
    <p:sldId id="316" r:id="rId17"/>
    <p:sldId id="323" r:id="rId18"/>
  </p:sldIdLst>
  <p:sldSz cx="13004800" cy="9753600"/>
  <p:notesSz cx="6858000" cy="91440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41541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C7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9586" autoAdjust="0"/>
  </p:normalViewPr>
  <p:slideViewPr>
    <p:cSldViewPr snapToGrid="0" snapToObjects="1" showGuides="1">
      <p:cViewPr varScale="1">
        <p:scale>
          <a:sx n="70" d="100"/>
          <a:sy n="70" d="100"/>
        </p:scale>
        <p:origin x="1332" y="72"/>
      </p:cViewPr>
      <p:guideLst>
        <p:guide orient="horz" pos="3072"/>
        <p:guide pos="409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195D3-CDAA-41A8-A67D-EFC13FC361A8}" type="doc">
      <dgm:prSet loTypeId="urn:microsoft.com/office/officeart/2005/8/layout/gear1" loCatId="relationship" qsTypeId="urn:microsoft.com/office/officeart/2005/8/quickstyle/simple1" qsCatId="simple" csTypeId="urn:microsoft.com/office/officeart/2005/8/colors/colorful5" csCatId="colorful" phldr="1"/>
      <dgm:spPr/>
    </dgm:pt>
    <dgm:pt modelId="{D2236136-80AD-447F-BC68-9EE1D61BCDB6}">
      <dgm:prSet phldrT="[Text]"/>
      <dgm:spPr/>
      <dgm:t>
        <a:bodyPr/>
        <a:lstStyle/>
        <a:p>
          <a:r>
            <a:rPr lang="en-GB" b="1" dirty="0"/>
            <a:t>Innovative Approaches</a:t>
          </a:r>
        </a:p>
      </dgm:t>
    </dgm:pt>
    <dgm:pt modelId="{84660A7A-8588-48C4-90CB-CEFA5567BD87}" type="parTrans" cxnId="{0D210F29-9B5B-497C-9E0C-20A0AB3FE5B8}">
      <dgm:prSet/>
      <dgm:spPr/>
      <dgm:t>
        <a:bodyPr/>
        <a:lstStyle/>
        <a:p>
          <a:endParaRPr lang="en-GB"/>
        </a:p>
      </dgm:t>
    </dgm:pt>
    <dgm:pt modelId="{433BD8D9-3118-4F33-98BA-C8C874C6791F}" type="sibTrans" cxnId="{0D210F29-9B5B-497C-9E0C-20A0AB3FE5B8}">
      <dgm:prSet/>
      <dgm:spPr/>
      <dgm:t>
        <a:bodyPr/>
        <a:lstStyle/>
        <a:p>
          <a:endParaRPr lang="en-GB"/>
        </a:p>
      </dgm:t>
    </dgm:pt>
    <dgm:pt modelId="{AC37528B-2A2E-4783-883E-8BC3CA037256}">
      <dgm:prSet phldrT="[Text]" custT="1"/>
      <dgm:spPr/>
      <dgm:t>
        <a:bodyPr/>
        <a:lstStyle/>
        <a:p>
          <a:r>
            <a:rPr lang="en-GB" sz="1600" b="1" dirty="0"/>
            <a:t>Co-production</a:t>
          </a:r>
        </a:p>
      </dgm:t>
    </dgm:pt>
    <dgm:pt modelId="{2D2AF7B3-0721-4C5E-98EC-F966B824FCCE}" type="parTrans" cxnId="{A0C2E004-B23D-418D-B4C5-F86C59B970AF}">
      <dgm:prSet/>
      <dgm:spPr/>
      <dgm:t>
        <a:bodyPr/>
        <a:lstStyle/>
        <a:p>
          <a:endParaRPr lang="en-GB"/>
        </a:p>
      </dgm:t>
    </dgm:pt>
    <dgm:pt modelId="{FD8C163C-D604-44B5-9832-0D42AB93D10A}" type="sibTrans" cxnId="{A0C2E004-B23D-418D-B4C5-F86C59B970AF}">
      <dgm:prSet/>
      <dgm:spPr/>
      <dgm:t>
        <a:bodyPr/>
        <a:lstStyle/>
        <a:p>
          <a:endParaRPr lang="en-GB"/>
        </a:p>
      </dgm:t>
    </dgm:pt>
    <dgm:pt modelId="{7F08299C-17C6-4F1A-9B03-11D2C910DF3D}">
      <dgm:prSet phldrT="[Text]" custT="1"/>
      <dgm:spPr/>
      <dgm:t>
        <a:bodyPr/>
        <a:lstStyle/>
        <a:p>
          <a:r>
            <a:rPr lang="en-GB" sz="1600" b="1" dirty="0"/>
            <a:t>Collaboration</a:t>
          </a:r>
        </a:p>
      </dgm:t>
    </dgm:pt>
    <dgm:pt modelId="{F10F97BF-DC54-4BAD-B1B1-F4E5DB34CC11}" type="parTrans" cxnId="{168DEA56-7838-4517-9E39-2DCABBE026E3}">
      <dgm:prSet/>
      <dgm:spPr/>
      <dgm:t>
        <a:bodyPr/>
        <a:lstStyle/>
        <a:p>
          <a:endParaRPr lang="en-GB"/>
        </a:p>
      </dgm:t>
    </dgm:pt>
    <dgm:pt modelId="{95FD31CE-62FC-45D7-B8FC-410F9CC65C00}" type="sibTrans" cxnId="{168DEA56-7838-4517-9E39-2DCABBE026E3}">
      <dgm:prSet/>
      <dgm:spPr/>
      <dgm:t>
        <a:bodyPr/>
        <a:lstStyle/>
        <a:p>
          <a:endParaRPr lang="en-GB"/>
        </a:p>
      </dgm:t>
    </dgm:pt>
    <dgm:pt modelId="{DE3403C2-4823-4A06-9B05-1CA8103B2095}" type="pres">
      <dgm:prSet presAssocID="{390195D3-CDAA-41A8-A67D-EFC13FC361A8}" presName="composite" presStyleCnt="0">
        <dgm:presLayoutVars>
          <dgm:chMax val="3"/>
          <dgm:animLvl val="lvl"/>
          <dgm:resizeHandles val="exact"/>
        </dgm:presLayoutVars>
      </dgm:prSet>
      <dgm:spPr/>
    </dgm:pt>
    <dgm:pt modelId="{EE364EC6-7B33-45B6-90FD-9F40860A980F}" type="pres">
      <dgm:prSet presAssocID="{D2236136-80AD-447F-BC68-9EE1D61BCDB6}" presName="gear1" presStyleLbl="node1" presStyleIdx="0" presStyleCnt="3" custAng="20990684" custLinFactNeighborX="1155" custLinFactNeighborY="-7509">
        <dgm:presLayoutVars>
          <dgm:chMax val="1"/>
          <dgm:bulletEnabled val="1"/>
        </dgm:presLayoutVars>
      </dgm:prSet>
      <dgm:spPr/>
    </dgm:pt>
    <dgm:pt modelId="{B22B0400-F951-4518-8419-47F04EE5B2D1}" type="pres">
      <dgm:prSet presAssocID="{D2236136-80AD-447F-BC68-9EE1D61BCDB6}" presName="gear1srcNode" presStyleLbl="node1" presStyleIdx="0" presStyleCnt="3"/>
      <dgm:spPr/>
    </dgm:pt>
    <dgm:pt modelId="{6FF3C5DF-CA5E-48A8-B741-34484CD60939}" type="pres">
      <dgm:prSet presAssocID="{D2236136-80AD-447F-BC68-9EE1D61BCDB6}" presName="gear1dstNode" presStyleLbl="node1" presStyleIdx="0" presStyleCnt="3"/>
      <dgm:spPr/>
    </dgm:pt>
    <dgm:pt modelId="{F8CC5700-4DC9-4091-A614-7DD39E0012B9}" type="pres">
      <dgm:prSet presAssocID="{AC37528B-2A2E-4783-883E-8BC3CA037256}" presName="gear2" presStyleLbl="node1" presStyleIdx="1" presStyleCnt="3" custAng="20988318" custScaleX="111777" custScaleY="110099" custLinFactNeighborX="-6148" custLinFactNeighborY="9223">
        <dgm:presLayoutVars>
          <dgm:chMax val="1"/>
          <dgm:bulletEnabled val="1"/>
        </dgm:presLayoutVars>
      </dgm:prSet>
      <dgm:spPr/>
    </dgm:pt>
    <dgm:pt modelId="{DCEFE198-C63A-4BCE-B2E2-A4A6B4D30902}" type="pres">
      <dgm:prSet presAssocID="{AC37528B-2A2E-4783-883E-8BC3CA037256}" presName="gear2srcNode" presStyleLbl="node1" presStyleIdx="1" presStyleCnt="3"/>
      <dgm:spPr/>
    </dgm:pt>
    <dgm:pt modelId="{C7EF3976-151B-4498-9060-D1CF0C5565B0}" type="pres">
      <dgm:prSet presAssocID="{AC37528B-2A2E-4783-883E-8BC3CA037256}" presName="gear2dstNode" presStyleLbl="node1" presStyleIdx="1" presStyleCnt="3"/>
      <dgm:spPr/>
    </dgm:pt>
    <dgm:pt modelId="{DE656D5E-0A52-4273-ACD9-39FB665F935A}" type="pres">
      <dgm:prSet presAssocID="{7F08299C-17C6-4F1A-9B03-11D2C910DF3D}" presName="gear3" presStyleLbl="node1" presStyleIdx="2" presStyleCnt="3" custAng="164907" custScaleX="121324" custScaleY="116995"/>
      <dgm:spPr/>
    </dgm:pt>
    <dgm:pt modelId="{FE7B7E67-5EC3-43BF-B117-F01706EE0F0B}" type="pres">
      <dgm:prSet presAssocID="{7F08299C-17C6-4F1A-9B03-11D2C910DF3D}" presName="gear3tx" presStyleLbl="node1" presStyleIdx="2" presStyleCnt="3">
        <dgm:presLayoutVars>
          <dgm:chMax val="1"/>
          <dgm:bulletEnabled val="1"/>
        </dgm:presLayoutVars>
      </dgm:prSet>
      <dgm:spPr/>
    </dgm:pt>
    <dgm:pt modelId="{73075C7E-1002-4F81-8C04-17F82DE4E22A}" type="pres">
      <dgm:prSet presAssocID="{7F08299C-17C6-4F1A-9B03-11D2C910DF3D}" presName="gear3srcNode" presStyleLbl="node1" presStyleIdx="2" presStyleCnt="3"/>
      <dgm:spPr/>
    </dgm:pt>
    <dgm:pt modelId="{30885149-2BBB-48BF-8989-09EB8F2F5D2A}" type="pres">
      <dgm:prSet presAssocID="{7F08299C-17C6-4F1A-9B03-11D2C910DF3D}" presName="gear3dstNode" presStyleLbl="node1" presStyleIdx="2" presStyleCnt="3"/>
      <dgm:spPr/>
    </dgm:pt>
    <dgm:pt modelId="{5E98209D-800A-4C37-8DE1-1BDC7DD75284}" type="pres">
      <dgm:prSet presAssocID="{433BD8D9-3118-4F33-98BA-C8C874C6791F}" presName="connector1" presStyleLbl="sibTrans2D1" presStyleIdx="0" presStyleCnt="3" custLinFactNeighborX="3436" custLinFactNeighborY="-4485"/>
      <dgm:spPr/>
    </dgm:pt>
    <dgm:pt modelId="{21B39DA2-AB28-4689-936D-D703DA51277E}" type="pres">
      <dgm:prSet presAssocID="{FD8C163C-D604-44B5-9832-0D42AB93D10A}" presName="connector2" presStyleLbl="sibTrans2D1" presStyleIdx="1" presStyleCnt="3" custLinFactNeighborX="-6972" custLinFactNeighborY="-3254"/>
      <dgm:spPr/>
    </dgm:pt>
    <dgm:pt modelId="{5D6010C0-0EE1-4BCA-ABF4-5FFA5C3E9B56}" type="pres">
      <dgm:prSet presAssocID="{95FD31CE-62FC-45D7-B8FC-410F9CC65C00}" presName="connector3" presStyleLbl="sibTrans2D1" presStyleIdx="2" presStyleCnt="3" custLinFactNeighborX="-7328" custLinFactNeighborY="-4916"/>
      <dgm:spPr/>
    </dgm:pt>
  </dgm:ptLst>
  <dgm:cxnLst>
    <dgm:cxn modelId="{BF765401-1E8A-4ACF-9E8B-93E991B74519}" type="presOf" srcId="{AC37528B-2A2E-4783-883E-8BC3CA037256}" destId="{F8CC5700-4DC9-4091-A614-7DD39E0012B9}" srcOrd="0" destOrd="0" presId="urn:microsoft.com/office/officeart/2005/8/layout/gear1"/>
    <dgm:cxn modelId="{A0C2E004-B23D-418D-B4C5-F86C59B970AF}" srcId="{390195D3-CDAA-41A8-A67D-EFC13FC361A8}" destId="{AC37528B-2A2E-4783-883E-8BC3CA037256}" srcOrd="1" destOrd="0" parTransId="{2D2AF7B3-0721-4C5E-98EC-F966B824FCCE}" sibTransId="{FD8C163C-D604-44B5-9832-0D42AB93D10A}"/>
    <dgm:cxn modelId="{0EC1B910-238A-4945-B1B5-FB0525954669}" type="presOf" srcId="{95FD31CE-62FC-45D7-B8FC-410F9CC65C00}" destId="{5D6010C0-0EE1-4BCA-ABF4-5FFA5C3E9B56}" srcOrd="0" destOrd="0" presId="urn:microsoft.com/office/officeart/2005/8/layout/gear1"/>
    <dgm:cxn modelId="{A16A2D21-986A-4FC6-8321-FF24EDA6AEC7}" type="presOf" srcId="{AC37528B-2A2E-4783-883E-8BC3CA037256}" destId="{C7EF3976-151B-4498-9060-D1CF0C5565B0}" srcOrd="2" destOrd="0" presId="urn:microsoft.com/office/officeart/2005/8/layout/gear1"/>
    <dgm:cxn modelId="{0D210F29-9B5B-497C-9E0C-20A0AB3FE5B8}" srcId="{390195D3-CDAA-41A8-A67D-EFC13FC361A8}" destId="{D2236136-80AD-447F-BC68-9EE1D61BCDB6}" srcOrd="0" destOrd="0" parTransId="{84660A7A-8588-48C4-90CB-CEFA5567BD87}" sibTransId="{433BD8D9-3118-4F33-98BA-C8C874C6791F}"/>
    <dgm:cxn modelId="{837A742E-DE99-405D-8D45-6F998B28C3CE}" type="presOf" srcId="{7F08299C-17C6-4F1A-9B03-11D2C910DF3D}" destId="{FE7B7E67-5EC3-43BF-B117-F01706EE0F0B}" srcOrd="1" destOrd="0" presId="urn:microsoft.com/office/officeart/2005/8/layout/gear1"/>
    <dgm:cxn modelId="{79F26C41-2628-4AB9-BB22-3408A90BB7CF}" type="presOf" srcId="{AC37528B-2A2E-4783-883E-8BC3CA037256}" destId="{DCEFE198-C63A-4BCE-B2E2-A4A6B4D30902}" srcOrd="1" destOrd="0" presId="urn:microsoft.com/office/officeart/2005/8/layout/gear1"/>
    <dgm:cxn modelId="{7535B750-37ED-4251-9B15-6EF13F3A2BA4}" type="presOf" srcId="{D2236136-80AD-447F-BC68-9EE1D61BCDB6}" destId="{EE364EC6-7B33-45B6-90FD-9F40860A980F}" srcOrd="0" destOrd="0" presId="urn:microsoft.com/office/officeart/2005/8/layout/gear1"/>
    <dgm:cxn modelId="{168DEA56-7838-4517-9E39-2DCABBE026E3}" srcId="{390195D3-CDAA-41A8-A67D-EFC13FC361A8}" destId="{7F08299C-17C6-4F1A-9B03-11D2C910DF3D}" srcOrd="2" destOrd="0" parTransId="{F10F97BF-DC54-4BAD-B1B1-F4E5DB34CC11}" sibTransId="{95FD31CE-62FC-45D7-B8FC-410F9CC65C00}"/>
    <dgm:cxn modelId="{730E22A0-1EB7-4CA3-9955-F789C44BECC7}" type="presOf" srcId="{7F08299C-17C6-4F1A-9B03-11D2C910DF3D}" destId="{73075C7E-1002-4F81-8C04-17F82DE4E22A}" srcOrd="2" destOrd="0" presId="urn:microsoft.com/office/officeart/2005/8/layout/gear1"/>
    <dgm:cxn modelId="{EA59E6A0-7C23-43AE-BF5B-6B9059DCA15B}" type="presOf" srcId="{433BD8D9-3118-4F33-98BA-C8C874C6791F}" destId="{5E98209D-800A-4C37-8DE1-1BDC7DD75284}" srcOrd="0" destOrd="0" presId="urn:microsoft.com/office/officeart/2005/8/layout/gear1"/>
    <dgm:cxn modelId="{197D3AB1-5EDE-4DEE-89EE-B2B2CA27D41E}" type="presOf" srcId="{390195D3-CDAA-41A8-A67D-EFC13FC361A8}" destId="{DE3403C2-4823-4A06-9B05-1CA8103B2095}" srcOrd="0" destOrd="0" presId="urn:microsoft.com/office/officeart/2005/8/layout/gear1"/>
    <dgm:cxn modelId="{52BD72B5-4F23-4140-A9F0-F3C484F45B4F}" type="presOf" srcId="{D2236136-80AD-447F-BC68-9EE1D61BCDB6}" destId="{6FF3C5DF-CA5E-48A8-B741-34484CD60939}" srcOrd="2" destOrd="0" presId="urn:microsoft.com/office/officeart/2005/8/layout/gear1"/>
    <dgm:cxn modelId="{2FEEE9BB-3253-412A-8ABF-A840FCE8D5B4}" type="presOf" srcId="{7F08299C-17C6-4F1A-9B03-11D2C910DF3D}" destId="{30885149-2BBB-48BF-8989-09EB8F2F5D2A}" srcOrd="3" destOrd="0" presId="urn:microsoft.com/office/officeart/2005/8/layout/gear1"/>
    <dgm:cxn modelId="{154BD7D1-6697-456B-8C75-190528830796}" type="presOf" srcId="{D2236136-80AD-447F-BC68-9EE1D61BCDB6}" destId="{B22B0400-F951-4518-8419-47F04EE5B2D1}" srcOrd="1" destOrd="0" presId="urn:microsoft.com/office/officeart/2005/8/layout/gear1"/>
    <dgm:cxn modelId="{AA94A5D8-6912-412E-81FF-487B32FFD795}" type="presOf" srcId="{FD8C163C-D604-44B5-9832-0D42AB93D10A}" destId="{21B39DA2-AB28-4689-936D-D703DA51277E}" srcOrd="0" destOrd="0" presId="urn:microsoft.com/office/officeart/2005/8/layout/gear1"/>
    <dgm:cxn modelId="{35CDF6DD-5C25-4C74-A034-F198A39CDDED}" type="presOf" srcId="{7F08299C-17C6-4F1A-9B03-11D2C910DF3D}" destId="{DE656D5E-0A52-4273-ACD9-39FB665F935A}" srcOrd="0" destOrd="0" presId="urn:microsoft.com/office/officeart/2005/8/layout/gear1"/>
    <dgm:cxn modelId="{2BF45D34-0C6F-4170-B1F0-92E23E8D5BBC}" type="presParOf" srcId="{DE3403C2-4823-4A06-9B05-1CA8103B2095}" destId="{EE364EC6-7B33-45B6-90FD-9F40860A980F}" srcOrd="0" destOrd="0" presId="urn:microsoft.com/office/officeart/2005/8/layout/gear1"/>
    <dgm:cxn modelId="{EE7BACF1-DB7C-4E73-8986-81E7FF7FA46A}" type="presParOf" srcId="{DE3403C2-4823-4A06-9B05-1CA8103B2095}" destId="{B22B0400-F951-4518-8419-47F04EE5B2D1}" srcOrd="1" destOrd="0" presId="urn:microsoft.com/office/officeart/2005/8/layout/gear1"/>
    <dgm:cxn modelId="{10A0D72B-8F45-486E-A51E-1AA076E616DE}" type="presParOf" srcId="{DE3403C2-4823-4A06-9B05-1CA8103B2095}" destId="{6FF3C5DF-CA5E-48A8-B741-34484CD60939}" srcOrd="2" destOrd="0" presId="urn:microsoft.com/office/officeart/2005/8/layout/gear1"/>
    <dgm:cxn modelId="{99F2B3A2-7327-41B5-B21C-46FDAEAD5CC1}" type="presParOf" srcId="{DE3403C2-4823-4A06-9B05-1CA8103B2095}" destId="{F8CC5700-4DC9-4091-A614-7DD39E0012B9}" srcOrd="3" destOrd="0" presId="urn:microsoft.com/office/officeart/2005/8/layout/gear1"/>
    <dgm:cxn modelId="{352AED6A-7396-4100-B853-9162CCC80F41}" type="presParOf" srcId="{DE3403C2-4823-4A06-9B05-1CA8103B2095}" destId="{DCEFE198-C63A-4BCE-B2E2-A4A6B4D30902}" srcOrd="4" destOrd="0" presId="urn:microsoft.com/office/officeart/2005/8/layout/gear1"/>
    <dgm:cxn modelId="{60012D4E-EE3A-42A4-A928-1CF29F71F333}" type="presParOf" srcId="{DE3403C2-4823-4A06-9B05-1CA8103B2095}" destId="{C7EF3976-151B-4498-9060-D1CF0C5565B0}" srcOrd="5" destOrd="0" presId="urn:microsoft.com/office/officeart/2005/8/layout/gear1"/>
    <dgm:cxn modelId="{52E3AE12-8A5B-46F6-81C7-3A806D3F1CF5}" type="presParOf" srcId="{DE3403C2-4823-4A06-9B05-1CA8103B2095}" destId="{DE656D5E-0A52-4273-ACD9-39FB665F935A}" srcOrd="6" destOrd="0" presId="urn:microsoft.com/office/officeart/2005/8/layout/gear1"/>
    <dgm:cxn modelId="{33EE0C80-20D8-42A2-9DAD-F563D80D1EEA}" type="presParOf" srcId="{DE3403C2-4823-4A06-9B05-1CA8103B2095}" destId="{FE7B7E67-5EC3-43BF-B117-F01706EE0F0B}" srcOrd="7" destOrd="0" presId="urn:microsoft.com/office/officeart/2005/8/layout/gear1"/>
    <dgm:cxn modelId="{4E441E08-308B-4B1F-808A-8F90727E9D6C}" type="presParOf" srcId="{DE3403C2-4823-4A06-9B05-1CA8103B2095}" destId="{73075C7E-1002-4F81-8C04-17F82DE4E22A}" srcOrd="8" destOrd="0" presId="urn:microsoft.com/office/officeart/2005/8/layout/gear1"/>
    <dgm:cxn modelId="{7E8F4A4E-7F62-4D9A-93F7-619F80E87BAD}" type="presParOf" srcId="{DE3403C2-4823-4A06-9B05-1CA8103B2095}" destId="{30885149-2BBB-48BF-8989-09EB8F2F5D2A}" srcOrd="9" destOrd="0" presId="urn:microsoft.com/office/officeart/2005/8/layout/gear1"/>
    <dgm:cxn modelId="{8D83B469-D766-4A7B-B0FE-646C052A9ECD}" type="presParOf" srcId="{DE3403C2-4823-4A06-9B05-1CA8103B2095}" destId="{5E98209D-800A-4C37-8DE1-1BDC7DD75284}" srcOrd="10" destOrd="0" presId="urn:microsoft.com/office/officeart/2005/8/layout/gear1"/>
    <dgm:cxn modelId="{A16105E8-0721-4B9A-AC59-CC196383C7F4}" type="presParOf" srcId="{DE3403C2-4823-4A06-9B05-1CA8103B2095}" destId="{21B39DA2-AB28-4689-936D-D703DA51277E}" srcOrd="11" destOrd="0" presId="urn:microsoft.com/office/officeart/2005/8/layout/gear1"/>
    <dgm:cxn modelId="{614D800D-B8F4-479D-9D37-B5AC878FCDDA}" type="presParOf" srcId="{DE3403C2-4823-4A06-9B05-1CA8103B2095}" destId="{5D6010C0-0EE1-4BCA-ABF4-5FFA5C3E9B5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46A035-FCC0-4F69-BF27-2FEC967AB05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952AEF-E61C-4031-9ECB-ED0255ADF99D}">
      <dgm:prSet phldrT="[Text]" custT="1"/>
      <dgm:spPr>
        <a:solidFill>
          <a:srgbClr val="0072CE"/>
        </a:solidFill>
      </dgm:spPr>
      <dgm:t>
        <a:bodyPr/>
        <a:lstStyle/>
        <a:p>
          <a:r>
            <a:rPr lang="en-US" sz="3600" dirty="0">
              <a:latin typeface="Arial" panose="020B0604020202020204" pitchFamily="34" charset="0"/>
              <a:cs typeface="Arial" panose="020B0604020202020204" pitchFamily="34" charset="0"/>
            </a:rPr>
            <a:t>Detect</a:t>
          </a:r>
        </a:p>
      </dgm:t>
    </dgm:pt>
    <dgm:pt modelId="{9383D2A8-4DEA-40F3-8C60-4B124685C198}" type="parTrans" cxnId="{6FB27691-1203-4F6B-BC7B-D0A5DED71FAC}">
      <dgm:prSet/>
      <dgm:spPr/>
      <dgm:t>
        <a:bodyPr/>
        <a:lstStyle/>
        <a:p>
          <a:endParaRPr lang="en-US"/>
        </a:p>
      </dgm:t>
    </dgm:pt>
    <dgm:pt modelId="{FD52B8D6-3745-4F00-AE68-3D3B3C895013}" type="sibTrans" cxnId="{6FB27691-1203-4F6B-BC7B-D0A5DED71FAC}">
      <dgm:prSet/>
      <dgm:spPr/>
      <dgm:t>
        <a:bodyPr/>
        <a:lstStyle/>
        <a:p>
          <a:endParaRPr lang="en-US"/>
        </a:p>
      </dgm:t>
    </dgm:pt>
    <dgm:pt modelId="{89CDF69F-FBE0-47FB-AAE3-55CA59EDC759}">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2 campaigns</a:t>
          </a:r>
        </a:p>
      </dgm:t>
    </dgm:pt>
    <dgm:pt modelId="{99FEA1AF-D788-4677-9814-DF41BB154594}" type="parTrans" cxnId="{DDAEE9C4-C9FA-46DB-BC07-DFE5C093AE76}">
      <dgm:prSet/>
      <dgm:spPr/>
      <dgm:t>
        <a:bodyPr/>
        <a:lstStyle/>
        <a:p>
          <a:endParaRPr lang="en-US"/>
        </a:p>
      </dgm:t>
    </dgm:pt>
    <dgm:pt modelId="{38FC2836-7196-4C40-8CD0-743F5F982116}" type="sibTrans" cxnId="{DDAEE9C4-C9FA-46DB-BC07-DFE5C093AE76}">
      <dgm:prSet/>
      <dgm:spPr/>
      <dgm:t>
        <a:bodyPr/>
        <a:lstStyle/>
        <a:p>
          <a:endParaRPr lang="en-US"/>
        </a:p>
      </dgm:t>
    </dgm:pt>
    <dgm:pt modelId="{C5F3FDAE-A2E2-4CE7-9464-728FB46503D2}">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Innovative technology mobile ECG</a:t>
          </a:r>
        </a:p>
      </dgm:t>
    </dgm:pt>
    <dgm:pt modelId="{25138884-19F2-40B0-A41E-FC706F406BC7}" type="parTrans" cxnId="{19128DCF-E4E1-4922-A3EF-E38631FDEEEC}">
      <dgm:prSet/>
      <dgm:spPr/>
      <dgm:t>
        <a:bodyPr/>
        <a:lstStyle/>
        <a:p>
          <a:endParaRPr lang="en-US"/>
        </a:p>
      </dgm:t>
    </dgm:pt>
    <dgm:pt modelId="{E09593BC-1188-4165-AE09-A615D749F208}" type="sibTrans" cxnId="{19128DCF-E4E1-4922-A3EF-E38631FDEEEC}">
      <dgm:prSet/>
      <dgm:spPr/>
      <dgm:t>
        <a:bodyPr/>
        <a:lstStyle/>
        <a:p>
          <a:endParaRPr lang="en-US"/>
        </a:p>
      </dgm:t>
    </dgm:pt>
    <dgm:pt modelId="{AA960623-0899-4F15-9A3F-734DE958D514}">
      <dgm:prSet phldrT="[Text]" custT="1"/>
      <dgm:spPr>
        <a:solidFill>
          <a:srgbClr val="0072CE"/>
        </a:solidFill>
      </dgm:spPr>
      <dgm:t>
        <a:bodyPr/>
        <a:lstStyle/>
        <a:p>
          <a:r>
            <a:rPr lang="en-US" sz="3600" dirty="0"/>
            <a:t>Protect</a:t>
          </a:r>
        </a:p>
      </dgm:t>
    </dgm:pt>
    <dgm:pt modelId="{B57067CF-BCA6-4399-AB49-9F36091D3FE2}" type="parTrans" cxnId="{E3AF1DAA-5B1C-4CAF-BDFE-FA2E8FCB6C94}">
      <dgm:prSet/>
      <dgm:spPr/>
      <dgm:t>
        <a:bodyPr/>
        <a:lstStyle/>
        <a:p>
          <a:endParaRPr lang="en-US"/>
        </a:p>
      </dgm:t>
    </dgm:pt>
    <dgm:pt modelId="{F2A0C32E-3E1E-4AD7-BBA4-56E4CF942FDB}" type="sibTrans" cxnId="{E3AF1DAA-5B1C-4CAF-BDFE-FA2E8FCB6C94}">
      <dgm:prSet/>
      <dgm:spPr/>
      <dgm:t>
        <a:bodyPr/>
        <a:lstStyle/>
        <a:p>
          <a:endParaRPr lang="en-US"/>
        </a:p>
      </dgm:t>
    </dgm:pt>
    <dgm:pt modelId="{56A57B8D-C4F1-416F-80FC-95F85BA99555}">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NWC AF Collaborative</a:t>
          </a:r>
        </a:p>
      </dgm:t>
    </dgm:pt>
    <dgm:pt modelId="{C87378DD-360A-453B-B5EE-889693EEFB7B}" type="parTrans" cxnId="{8A6DA17E-CC06-4117-9A26-681CE720B914}">
      <dgm:prSet/>
      <dgm:spPr/>
      <dgm:t>
        <a:bodyPr/>
        <a:lstStyle/>
        <a:p>
          <a:endParaRPr lang="en-US"/>
        </a:p>
      </dgm:t>
    </dgm:pt>
    <dgm:pt modelId="{10C4493C-253C-4E5C-915C-47367DAD2426}" type="sibTrans" cxnId="{8A6DA17E-CC06-4117-9A26-681CE720B914}">
      <dgm:prSet/>
      <dgm:spPr/>
      <dgm:t>
        <a:bodyPr/>
        <a:lstStyle/>
        <a:p>
          <a:endParaRPr lang="en-US"/>
        </a:p>
      </dgm:t>
    </dgm:pt>
    <dgm:pt modelId="{D969F89C-36A0-4D6B-B7BD-7CB7E032E280}">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Self-monitoring</a:t>
          </a:r>
        </a:p>
      </dgm:t>
    </dgm:pt>
    <dgm:pt modelId="{1A658882-E1E4-4D90-AF9E-63AB5A2F2796}" type="parTrans" cxnId="{3B386F3B-0D8C-413B-A639-92121EF4215D}">
      <dgm:prSet/>
      <dgm:spPr/>
      <dgm:t>
        <a:bodyPr/>
        <a:lstStyle/>
        <a:p>
          <a:endParaRPr lang="en-US"/>
        </a:p>
      </dgm:t>
    </dgm:pt>
    <dgm:pt modelId="{BACF3F59-C3C6-402F-88B8-C5C17D88E11F}" type="sibTrans" cxnId="{3B386F3B-0D8C-413B-A639-92121EF4215D}">
      <dgm:prSet/>
      <dgm:spPr/>
      <dgm:t>
        <a:bodyPr/>
        <a:lstStyle/>
        <a:p>
          <a:endParaRPr lang="en-US"/>
        </a:p>
      </dgm:t>
    </dgm:pt>
    <dgm:pt modelId="{48AFC2C5-F3A7-4294-9565-1820E80B79AA}">
      <dgm:prSet phldrT="[Text]" custT="1"/>
      <dgm:spPr>
        <a:solidFill>
          <a:srgbClr val="0072CE"/>
        </a:solidFill>
      </dgm:spPr>
      <dgm:t>
        <a:bodyPr/>
        <a:lstStyle/>
        <a:p>
          <a:r>
            <a:rPr lang="en-US" sz="3600" dirty="0">
              <a:latin typeface="Arial" panose="020B0604020202020204" pitchFamily="34" charset="0"/>
              <a:cs typeface="Arial" panose="020B0604020202020204" pitchFamily="34" charset="0"/>
            </a:rPr>
            <a:t>Correct</a:t>
          </a:r>
        </a:p>
      </dgm:t>
    </dgm:pt>
    <dgm:pt modelId="{FAB4E37D-5E36-4ADF-816C-6878651F2DA3}" type="parTrans" cxnId="{496EEBBD-B96A-44C9-871C-5604FAF55DEA}">
      <dgm:prSet/>
      <dgm:spPr/>
      <dgm:t>
        <a:bodyPr/>
        <a:lstStyle/>
        <a:p>
          <a:endParaRPr lang="en-US"/>
        </a:p>
      </dgm:t>
    </dgm:pt>
    <dgm:pt modelId="{1EB0DFA3-4A9A-446E-AAFF-92875EA3E00A}" type="sibTrans" cxnId="{496EEBBD-B96A-44C9-871C-5604FAF55DEA}">
      <dgm:prSet/>
      <dgm:spPr/>
      <dgm:t>
        <a:bodyPr/>
        <a:lstStyle/>
        <a:p>
          <a:endParaRPr lang="en-US"/>
        </a:p>
      </dgm:t>
    </dgm:pt>
    <dgm:pt modelId="{13EAC81E-9BF6-4ABD-8AA8-6DB15896F352}">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Geno-type guided dosing</a:t>
          </a:r>
        </a:p>
      </dgm:t>
    </dgm:pt>
    <dgm:pt modelId="{7E8AD420-C2BE-4082-AB72-3CA3C4C696EB}" type="parTrans" cxnId="{3627A1AA-42AC-4A31-B9A4-C252C180367C}">
      <dgm:prSet/>
      <dgm:spPr/>
      <dgm:t>
        <a:bodyPr/>
        <a:lstStyle/>
        <a:p>
          <a:endParaRPr lang="en-US"/>
        </a:p>
      </dgm:t>
    </dgm:pt>
    <dgm:pt modelId="{350B03DD-B49C-4B89-BF75-140C8B0013C3}" type="sibTrans" cxnId="{3627A1AA-42AC-4A31-B9A4-C252C180367C}">
      <dgm:prSet/>
      <dgm:spPr/>
      <dgm:t>
        <a:bodyPr/>
        <a:lstStyle/>
        <a:p>
          <a:endParaRPr lang="en-US"/>
        </a:p>
      </dgm:t>
    </dgm:pt>
    <dgm:pt modelId="{6498D167-AD4E-4633-AF3D-C10522E7EF20}">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Dashboards</a:t>
          </a:r>
        </a:p>
      </dgm:t>
    </dgm:pt>
    <dgm:pt modelId="{C9CF28DA-2EEC-4702-82D1-F85A95F655E3}" type="parTrans" cxnId="{C48E577E-034C-4B16-8616-95F2678AE292}">
      <dgm:prSet/>
      <dgm:spPr/>
      <dgm:t>
        <a:bodyPr/>
        <a:lstStyle/>
        <a:p>
          <a:endParaRPr lang="en-US"/>
        </a:p>
      </dgm:t>
    </dgm:pt>
    <dgm:pt modelId="{F686D371-A183-4346-A5E5-96C56CACF381}" type="sibTrans" cxnId="{C48E577E-034C-4B16-8616-95F2678AE292}">
      <dgm:prSet/>
      <dgm:spPr/>
      <dgm:t>
        <a:bodyPr/>
        <a:lstStyle/>
        <a:p>
          <a:endParaRPr lang="en-US"/>
        </a:p>
      </dgm:t>
    </dgm:pt>
    <dgm:pt modelId="{10960EB8-2C4D-4528-8DC8-E3CB80AE16CD}">
      <dgm:prSet phldrT="[Text]" custT="1"/>
      <dgm:spPr>
        <a:solidFill>
          <a:srgbClr val="737B82">
            <a:alpha val="89804"/>
          </a:srgbClr>
        </a:solidFill>
      </dgm:spPr>
      <dgm:t>
        <a:bodyPr/>
        <a:lstStyle/>
        <a:p>
          <a:endParaRPr lang="en-US" sz="1800" dirty="0"/>
        </a:p>
      </dgm:t>
    </dgm:pt>
    <dgm:pt modelId="{50BEFD4E-146C-4797-A0F5-7FEC294ACDE9}" type="parTrans" cxnId="{A1F592EF-5119-41B0-B95D-069AB3C1CB26}">
      <dgm:prSet/>
      <dgm:spPr/>
      <dgm:t>
        <a:bodyPr/>
        <a:lstStyle/>
        <a:p>
          <a:endParaRPr lang="en-US"/>
        </a:p>
      </dgm:t>
    </dgm:pt>
    <dgm:pt modelId="{A9F27823-A006-4BEE-AE38-0242E4565D8A}" type="sibTrans" cxnId="{A1F592EF-5119-41B0-B95D-069AB3C1CB26}">
      <dgm:prSet/>
      <dgm:spPr/>
      <dgm:t>
        <a:bodyPr/>
        <a:lstStyle/>
        <a:p>
          <a:endParaRPr lang="en-US"/>
        </a:p>
      </dgm:t>
    </dgm:pt>
    <dgm:pt modelId="{6AD33951-CBC9-43B1-A14F-469EB2D69543}">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Work in a variety of settings</a:t>
          </a:r>
        </a:p>
      </dgm:t>
    </dgm:pt>
    <dgm:pt modelId="{CF4EAACC-00EF-47F1-B912-50F234E46E79}" type="parTrans" cxnId="{004508D3-4DF8-47FF-9FE4-06417EF9C23E}">
      <dgm:prSet/>
      <dgm:spPr/>
      <dgm:t>
        <a:bodyPr/>
        <a:lstStyle/>
        <a:p>
          <a:endParaRPr lang="en-US"/>
        </a:p>
      </dgm:t>
    </dgm:pt>
    <dgm:pt modelId="{2C00ECE9-35A6-4224-9F91-D6D244474C36}" type="sibTrans" cxnId="{004508D3-4DF8-47FF-9FE4-06417EF9C23E}">
      <dgm:prSet/>
      <dgm:spPr/>
      <dgm:t>
        <a:bodyPr/>
        <a:lstStyle/>
        <a:p>
          <a:endParaRPr lang="en-US"/>
        </a:p>
      </dgm:t>
    </dgm:pt>
    <dgm:pt modelId="{CC9A5B97-BD5B-4004-B663-8F3E3CD7644C}">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AF Ambassadors</a:t>
          </a:r>
        </a:p>
      </dgm:t>
    </dgm:pt>
    <dgm:pt modelId="{AFF91FE7-0130-43CD-AEF8-D6FC3AB84706}" type="parTrans" cxnId="{36B19279-6842-4E2E-9E64-B2432165AED2}">
      <dgm:prSet/>
      <dgm:spPr/>
      <dgm:t>
        <a:bodyPr/>
        <a:lstStyle/>
        <a:p>
          <a:endParaRPr lang="en-US"/>
        </a:p>
      </dgm:t>
    </dgm:pt>
    <dgm:pt modelId="{A306ECE8-B82D-4275-A3F7-7FDABB240395}" type="sibTrans" cxnId="{36B19279-6842-4E2E-9E64-B2432165AED2}">
      <dgm:prSet/>
      <dgm:spPr/>
      <dgm:t>
        <a:bodyPr/>
        <a:lstStyle/>
        <a:p>
          <a:endParaRPr lang="en-US"/>
        </a:p>
      </dgm:t>
    </dgm:pt>
    <dgm:pt modelId="{C3820168-16C2-4875-A7A9-92C126033212}">
      <dgm:prSet phldrT="[Text]" custT="1"/>
      <dgm:spPr>
        <a:solidFill>
          <a:srgbClr val="737B82">
            <a:alpha val="89804"/>
          </a:srgbClr>
        </a:solidFill>
      </dgm:spPr>
      <dgm:t>
        <a:bodyPr/>
        <a:lstStyle/>
        <a:p>
          <a:endParaRPr lang="en-US" sz="2000" dirty="0"/>
        </a:p>
      </dgm:t>
    </dgm:pt>
    <dgm:pt modelId="{F93C538F-F783-4F8A-A63A-2EBF9C44C2D7}" type="parTrans" cxnId="{27DE7F65-23FB-4DA2-968B-413E8D07A135}">
      <dgm:prSet/>
      <dgm:spPr/>
      <dgm:t>
        <a:bodyPr/>
        <a:lstStyle/>
        <a:p>
          <a:endParaRPr lang="en-US"/>
        </a:p>
      </dgm:t>
    </dgm:pt>
    <dgm:pt modelId="{DBAC4E61-4E2A-4549-ABC2-1813B79D06CA}" type="sibTrans" cxnId="{27DE7F65-23FB-4DA2-968B-413E8D07A135}">
      <dgm:prSet/>
      <dgm:spPr/>
      <dgm:t>
        <a:bodyPr/>
        <a:lstStyle/>
        <a:p>
          <a:endParaRPr lang="en-US"/>
        </a:p>
      </dgm:t>
    </dgm:pt>
    <dgm:pt modelId="{A98154AB-8D54-43E1-851A-AB4C724F55FB}">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Digitally integrated system</a:t>
          </a:r>
          <a:r>
            <a:rPr lang="en-US" sz="2000" dirty="0">
              <a:solidFill>
                <a:schemeClr val="bg1"/>
              </a:solidFill>
            </a:rPr>
            <a:t>s</a:t>
          </a:r>
        </a:p>
      </dgm:t>
    </dgm:pt>
    <dgm:pt modelId="{E63066F4-DAAF-4068-AA5E-21C7D3135F26}" type="parTrans" cxnId="{971101D1-5C2A-4994-943A-03FD73025AD8}">
      <dgm:prSet/>
      <dgm:spPr/>
      <dgm:t>
        <a:bodyPr/>
        <a:lstStyle/>
        <a:p>
          <a:endParaRPr lang="en-US"/>
        </a:p>
      </dgm:t>
    </dgm:pt>
    <dgm:pt modelId="{936E1401-E267-4A35-9C74-451C84E7604E}" type="sibTrans" cxnId="{971101D1-5C2A-4994-943A-03FD73025AD8}">
      <dgm:prSet/>
      <dgm:spPr/>
      <dgm:t>
        <a:bodyPr/>
        <a:lstStyle/>
        <a:p>
          <a:endParaRPr lang="en-US"/>
        </a:p>
      </dgm:t>
    </dgm:pt>
    <dgm:pt modelId="{8259EA2B-B712-4015-8CE3-C01B0EA93642}">
      <dgm:prSet phldrT="[Text]" custT="1"/>
      <dgm:spPr>
        <a:solidFill>
          <a:srgbClr val="737B82">
            <a:alpha val="89804"/>
          </a:srgbClr>
        </a:solidFill>
      </dgm:spPr>
      <dgm:t>
        <a:bodyPr/>
        <a:lstStyle/>
        <a:p>
          <a:r>
            <a:rPr lang="en-US" sz="2000" dirty="0">
              <a:solidFill>
                <a:schemeClr val="bg1"/>
              </a:solidFill>
              <a:latin typeface="Arial" panose="020B0604020202020204" pitchFamily="34" charset="0"/>
              <a:cs typeface="Arial" panose="020B0604020202020204" pitchFamily="34" charset="0"/>
            </a:rPr>
            <a:t>Commissioners pathway APP</a:t>
          </a:r>
        </a:p>
      </dgm:t>
    </dgm:pt>
    <dgm:pt modelId="{57B2AFC9-FE12-49EA-83FB-AF01F673D60E}" type="parTrans" cxnId="{700C663E-2B2D-4E53-A254-509C8902BBFD}">
      <dgm:prSet/>
      <dgm:spPr/>
      <dgm:t>
        <a:bodyPr/>
        <a:lstStyle/>
        <a:p>
          <a:endParaRPr lang="en-US"/>
        </a:p>
      </dgm:t>
    </dgm:pt>
    <dgm:pt modelId="{5D04E248-E6AF-442B-8D4E-36B243F20A8D}" type="sibTrans" cxnId="{700C663E-2B2D-4E53-A254-509C8902BBFD}">
      <dgm:prSet/>
      <dgm:spPr/>
      <dgm:t>
        <a:bodyPr/>
        <a:lstStyle/>
        <a:p>
          <a:endParaRPr lang="en-US"/>
        </a:p>
      </dgm:t>
    </dgm:pt>
    <dgm:pt modelId="{AFC4BBB1-5272-4F5A-BA96-0702E0A4CA5A}" type="pres">
      <dgm:prSet presAssocID="{A446A035-FCC0-4F69-BF27-2FEC967AB050}" presName="Name0" presStyleCnt="0">
        <dgm:presLayoutVars>
          <dgm:dir/>
          <dgm:animLvl val="lvl"/>
          <dgm:resizeHandles val="exact"/>
        </dgm:presLayoutVars>
      </dgm:prSet>
      <dgm:spPr/>
    </dgm:pt>
    <dgm:pt modelId="{234FA3AD-3C8C-4FA9-B760-E36682487D9A}" type="pres">
      <dgm:prSet presAssocID="{3D952AEF-E61C-4031-9ECB-ED0255ADF99D}" presName="linNode" presStyleCnt="0"/>
      <dgm:spPr/>
    </dgm:pt>
    <dgm:pt modelId="{81E972E6-B568-4BCC-818C-467E4BE8499F}" type="pres">
      <dgm:prSet presAssocID="{3D952AEF-E61C-4031-9ECB-ED0255ADF99D}" presName="parentText" presStyleLbl="node1" presStyleIdx="0" presStyleCnt="3">
        <dgm:presLayoutVars>
          <dgm:chMax val="1"/>
          <dgm:bulletEnabled val="1"/>
        </dgm:presLayoutVars>
      </dgm:prSet>
      <dgm:spPr/>
    </dgm:pt>
    <dgm:pt modelId="{1498B9EE-A186-41F1-8B46-A5280A5F8D64}" type="pres">
      <dgm:prSet presAssocID="{3D952AEF-E61C-4031-9ECB-ED0255ADF99D}" presName="descendantText" presStyleLbl="alignAccFollowNode1" presStyleIdx="0" presStyleCnt="3" custScaleY="122071">
        <dgm:presLayoutVars>
          <dgm:bulletEnabled val="1"/>
        </dgm:presLayoutVars>
      </dgm:prSet>
      <dgm:spPr/>
    </dgm:pt>
    <dgm:pt modelId="{360753BB-9A01-4FD0-A309-43B9E74A6F92}" type="pres">
      <dgm:prSet presAssocID="{FD52B8D6-3745-4F00-AE68-3D3B3C895013}" presName="sp" presStyleCnt="0"/>
      <dgm:spPr/>
    </dgm:pt>
    <dgm:pt modelId="{2FBB6ED9-09E7-4115-BC7F-E14F2445842B}" type="pres">
      <dgm:prSet presAssocID="{AA960623-0899-4F15-9A3F-734DE958D514}" presName="linNode" presStyleCnt="0"/>
      <dgm:spPr/>
    </dgm:pt>
    <dgm:pt modelId="{074A4B32-64CA-4D6C-9D42-F750E2F947AA}" type="pres">
      <dgm:prSet presAssocID="{AA960623-0899-4F15-9A3F-734DE958D514}" presName="parentText" presStyleLbl="node1" presStyleIdx="1" presStyleCnt="3">
        <dgm:presLayoutVars>
          <dgm:chMax val="1"/>
          <dgm:bulletEnabled val="1"/>
        </dgm:presLayoutVars>
      </dgm:prSet>
      <dgm:spPr/>
    </dgm:pt>
    <dgm:pt modelId="{C5710A02-E6E2-4B07-B898-91D7B0D2AE18}" type="pres">
      <dgm:prSet presAssocID="{AA960623-0899-4F15-9A3F-734DE958D514}" presName="descendantText" presStyleLbl="alignAccFollowNode1" presStyleIdx="1" presStyleCnt="3">
        <dgm:presLayoutVars>
          <dgm:bulletEnabled val="1"/>
        </dgm:presLayoutVars>
      </dgm:prSet>
      <dgm:spPr/>
    </dgm:pt>
    <dgm:pt modelId="{1C1DEE38-721A-4A7D-A00F-C52A77658394}" type="pres">
      <dgm:prSet presAssocID="{F2A0C32E-3E1E-4AD7-BBA4-56E4CF942FDB}" presName="sp" presStyleCnt="0"/>
      <dgm:spPr/>
    </dgm:pt>
    <dgm:pt modelId="{F2276219-9243-40A4-AD62-C96377319FC8}" type="pres">
      <dgm:prSet presAssocID="{48AFC2C5-F3A7-4294-9565-1820E80B79AA}" presName="linNode" presStyleCnt="0"/>
      <dgm:spPr/>
    </dgm:pt>
    <dgm:pt modelId="{9864D9A0-5F43-401F-8C31-5A69F69F8B2D}" type="pres">
      <dgm:prSet presAssocID="{48AFC2C5-F3A7-4294-9565-1820E80B79AA}" presName="parentText" presStyleLbl="node1" presStyleIdx="2" presStyleCnt="3">
        <dgm:presLayoutVars>
          <dgm:chMax val="1"/>
          <dgm:bulletEnabled val="1"/>
        </dgm:presLayoutVars>
      </dgm:prSet>
      <dgm:spPr/>
    </dgm:pt>
    <dgm:pt modelId="{8B83574B-3496-4CC5-B1B4-0231F85DB868}" type="pres">
      <dgm:prSet presAssocID="{48AFC2C5-F3A7-4294-9565-1820E80B79AA}" presName="descendantText" presStyleLbl="alignAccFollowNode1" presStyleIdx="2" presStyleCnt="3">
        <dgm:presLayoutVars>
          <dgm:bulletEnabled val="1"/>
        </dgm:presLayoutVars>
      </dgm:prSet>
      <dgm:spPr/>
    </dgm:pt>
  </dgm:ptLst>
  <dgm:cxnLst>
    <dgm:cxn modelId="{39828F05-9BDA-4E03-8F2C-D7EFB1AF2B00}" type="presOf" srcId="{6AD33951-CBC9-43B1-A14F-469EB2D69543}" destId="{1498B9EE-A186-41F1-8B46-A5280A5F8D64}" srcOrd="0" destOrd="3" presId="urn:microsoft.com/office/officeart/2005/8/layout/vList5"/>
    <dgm:cxn modelId="{0098CA05-921F-4065-BEF7-DAB38C6DD6B7}" type="presOf" srcId="{56A57B8D-C4F1-416F-80FC-95F85BA99555}" destId="{C5710A02-E6E2-4B07-B898-91D7B0D2AE18}" srcOrd="0" destOrd="0" presId="urn:microsoft.com/office/officeart/2005/8/layout/vList5"/>
    <dgm:cxn modelId="{1A49CD05-19C1-4C6E-B67C-4630A6AA8551}" type="presOf" srcId="{6498D167-AD4E-4633-AF3D-C10522E7EF20}" destId="{8B83574B-3496-4CC5-B1B4-0231F85DB868}" srcOrd="0" destOrd="1" presId="urn:microsoft.com/office/officeart/2005/8/layout/vList5"/>
    <dgm:cxn modelId="{794FED13-CFF8-4AB1-AAC5-D55A211AFC18}" type="presOf" srcId="{3D952AEF-E61C-4031-9ECB-ED0255ADF99D}" destId="{81E972E6-B568-4BCC-818C-467E4BE8499F}" srcOrd="0" destOrd="0" presId="urn:microsoft.com/office/officeart/2005/8/layout/vList5"/>
    <dgm:cxn modelId="{9C218A2A-15C8-4046-B51E-D09479D524E4}" type="presOf" srcId="{C3820168-16C2-4875-A7A9-92C126033212}" destId="{1498B9EE-A186-41F1-8B46-A5280A5F8D64}" srcOrd="0" destOrd="0" presId="urn:microsoft.com/office/officeart/2005/8/layout/vList5"/>
    <dgm:cxn modelId="{36EBB12D-2D67-4B58-940D-2414BC1300C5}" type="presOf" srcId="{A98154AB-8D54-43E1-851A-AB4C724F55FB}" destId="{C5710A02-E6E2-4B07-B898-91D7B0D2AE18}" srcOrd="0" destOrd="2" presId="urn:microsoft.com/office/officeart/2005/8/layout/vList5"/>
    <dgm:cxn modelId="{E527132F-3560-4FFA-BDBF-6DBEDE6F0695}" type="presOf" srcId="{10960EB8-2C4D-4528-8DC8-E3CB80AE16CD}" destId="{1498B9EE-A186-41F1-8B46-A5280A5F8D64}" srcOrd="0" destOrd="5" presId="urn:microsoft.com/office/officeart/2005/8/layout/vList5"/>
    <dgm:cxn modelId="{14F20436-89A9-45DA-85F5-14A3276E196C}" type="presOf" srcId="{CC9A5B97-BD5B-4004-B663-8F3E3CD7644C}" destId="{1498B9EE-A186-41F1-8B46-A5280A5F8D64}" srcOrd="0" destOrd="4" presId="urn:microsoft.com/office/officeart/2005/8/layout/vList5"/>
    <dgm:cxn modelId="{2BF1263A-5065-4CFB-A631-F803FBB5EA00}" type="presOf" srcId="{48AFC2C5-F3A7-4294-9565-1820E80B79AA}" destId="{9864D9A0-5F43-401F-8C31-5A69F69F8B2D}" srcOrd="0" destOrd="0" presId="urn:microsoft.com/office/officeart/2005/8/layout/vList5"/>
    <dgm:cxn modelId="{3B386F3B-0D8C-413B-A639-92121EF4215D}" srcId="{AA960623-0899-4F15-9A3F-734DE958D514}" destId="{D969F89C-36A0-4D6B-B7BD-7CB7E032E280}" srcOrd="1" destOrd="0" parTransId="{1A658882-E1E4-4D90-AF9E-63AB5A2F2796}" sibTransId="{BACF3F59-C3C6-402F-88B8-C5C17D88E11F}"/>
    <dgm:cxn modelId="{700C663E-2B2D-4E53-A254-509C8902BBFD}" srcId="{48AFC2C5-F3A7-4294-9565-1820E80B79AA}" destId="{8259EA2B-B712-4015-8CE3-C01B0EA93642}" srcOrd="2" destOrd="0" parTransId="{57B2AFC9-FE12-49EA-83FB-AF01F673D60E}" sibTransId="{5D04E248-E6AF-442B-8D4E-36B243F20A8D}"/>
    <dgm:cxn modelId="{EE6DC764-DDB9-4BF1-B242-16EF6C2336A8}" type="presOf" srcId="{AA960623-0899-4F15-9A3F-734DE958D514}" destId="{074A4B32-64CA-4D6C-9D42-F750E2F947AA}" srcOrd="0" destOrd="0" presId="urn:microsoft.com/office/officeart/2005/8/layout/vList5"/>
    <dgm:cxn modelId="{27DE7F65-23FB-4DA2-968B-413E8D07A135}" srcId="{3D952AEF-E61C-4031-9ECB-ED0255ADF99D}" destId="{C3820168-16C2-4875-A7A9-92C126033212}" srcOrd="0" destOrd="0" parTransId="{F93C538F-F783-4F8A-A63A-2EBF9C44C2D7}" sibTransId="{DBAC4E61-4E2A-4549-ABC2-1813B79D06CA}"/>
    <dgm:cxn modelId="{C49EFF6A-3539-44B4-AC04-2375C9E2D35C}" type="presOf" srcId="{89CDF69F-FBE0-47FB-AAE3-55CA59EDC759}" destId="{1498B9EE-A186-41F1-8B46-A5280A5F8D64}" srcOrd="0" destOrd="1" presId="urn:microsoft.com/office/officeart/2005/8/layout/vList5"/>
    <dgm:cxn modelId="{36B19279-6842-4E2E-9E64-B2432165AED2}" srcId="{3D952AEF-E61C-4031-9ECB-ED0255ADF99D}" destId="{CC9A5B97-BD5B-4004-B663-8F3E3CD7644C}" srcOrd="4" destOrd="0" parTransId="{AFF91FE7-0130-43CD-AEF8-D6FC3AB84706}" sibTransId="{A306ECE8-B82D-4275-A3F7-7FDABB240395}"/>
    <dgm:cxn modelId="{C48E577E-034C-4B16-8616-95F2678AE292}" srcId="{48AFC2C5-F3A7-4294-9565-1820E80B79AA}" destId="{6498D167-AD4E-4633-AF3D-C10522E7EF20}" srcOrd="1" destOrd="0" parTransId="{C9CF28DA-2EEC-4702-82D1-F85A95F655E3}" sibTransId="{F686D371-A183-4346-A5E5-96C56CACF381}"/>
    <dgm:cxn modelId="{8A6DA17E-CC06-4117-9A26-681CE720B914}" srcId="{AA960623-0899-4F15-9A3F-734DE958D514}" destId="{56A57B8D-C4F1-416F-80FC-95F85BA99555}" srcOrd="0" destOrd="0" parTransId="{C87378DD-360A-453B-B5EE-889693EEFB7B}" sibTransId="{10C4493C-253C-4E5C-915C-47367DAD2426}"/>
    <dgm:cxn modelId="{E776AB8E-6A61-4D71-895D-D8EE7FCAC966}" type="presOf" srcId="{A446A035-FCC0-4F69-BF27-2FEC967AB050}" destId="{AFC4BBB1-5272-4F5A-BA96-0702E0A4CA5A}" srcOrd="0" destOrd="0" presId="urn:microsoft.com/office/officeart/2005/8/layout/vList5"/>
    <dgm:cxn modelId="{6FB27691-1203-4F6B-BC7B-D0A5DED71FAC}" srcId="{A446A035-FCC0-4F69-BF27-2FEC967AB050}" destId="{3D952AEF-E61C-4031-9ECB-ED0255ADF99D}" srcOrd="0" destOrd="0" parTransId="{9383D2A8-4DEA-40F3-8C60-4B124685C198}" sibTransId="{FD52B8D6-3745-4F00-AE68-3D3B3C895013}"/>
    <dgm:cxn modelId="{E3AF1DAA-5B1C-4CAF-BDFE-FA2E8FCB6C94}" srcId="{A446A035-FCC0-4F69-BF27-2FEC967AB050}" destId="{AA960623-0899-4F15-9A3F-734DE958D514}" srcOrd="1" destOrd="0" parTransId="{B57067CF-BCA6-4399-AB49-9F36091D3FE2}" sibTransId="{F2A0C32E-3E1E-4AD7-BBA4-56E4CF942FDB}"/>
    <dgm:cxn modelId="{3627A1AA-42AC-4A31-B9A4-C252C180367C}" srcId="{48AFC2C5-F3A7-4294-9565-1820E80B79AA}" destId="{13EAC81E-9BF6-4ABD-8AA8-6DB15896F352}" srcOrd="0" destOrd="0" parTransId="{7E8AD420-C2BE-4082-AB72-3CA3C4C696EB}" sibTransId="{350B03DD-B49C-4B89-BF75-140C8B0013C3}"/>
    <dgm:cxn modelId="{42707BB8-CC3B-4E1C-87B2-01FF21C4B167}" type="presOf" srcId="{13EAC81E-9BF6-4ABD-8AA8-6DB15896F352}" destId="{8B83574B-3496-4CC5-B1B4-0231F85DB868}" srcOrd="0" destOrd="0" presId="urn:microsoft.com/office/officeart/2005/8/layout/vList5"/>
    <dgm:cxn modelId="{496EEBBD-B96A-44C9-871C-5604FAF55DEA}" srcId="{A446A035-FCC0-4F69-BF27-2FEC967AB050}" destId="{48AFC2C5-F3A7-4294-9565-1820E80B79AA}" srcOrd="2" destOrd="0" parTransId="{FAB4E37D-5E36-4ADF-816C-6878651F2DA3}" sibTransId="{1EB0DFA3-4A9A-446E-AAFF-92875EA3E00A}"/>
    <dgm:cxn modelId="{A4E3E8C0-E2DB-4175-8457-2CCC1D55E3BB}" type="presOf" srcId="{D969F89C-36A0-4D6B-B7BD-7CB7E032E280}" destId="{C5710A02-E6E2-4B07-B898-91D7B0D2AE18}" srcOrd="0" destOrd="1" presId="urn:microsoft.com/office/officeart/2005/8/layout/vList5"/>
    <dgm:cxn modelId="{DDAEE9C4-C9FA-46DB-BC07-DFE5C093AE76}" srcId="{3D952AEF-E61C-4031-9ECB-ED0255ADF99D}" destId="{89CDF69F-FBE0-47FB-AAE3-55CA59EDC759}" srcOrd="1" destOrd="0" parTransId="{99FEA1AF-D788-4677-9814-DF41BB154594}" sibTransId="{38FC2836-7196-4C40-8CD0-743F5F982116}"/>
    <dgm:cxn modelId="{1B3BB9C6-928F-4B39-BF3E-5A39E2550460}" type="presOf" srcId="{C5F3FDAE-A2E2-4CE7-9464-728FB46503D2}" destId="{1498B9EE-A186-41F1-8B46-A5280A5F8D64}" srcOrd="0" destOrd="2" presId="urn:microsoft.com/office/officeart/2005/8/layout/vList5"/>
    <dgm:cxn modelId="{19128DCF-E4E1-4922-A3EF-E38631FDEEEC}" srcId="{3D952AEF-E61C-4031-9ECB-ED0255ADF99D}" destId="{C5F3FDAE-A2E2-4CE7-9464-728FB46503D2}" srcOrd="2" destOrd="0" parTransId="{25138884-19F2-40B0-A41E-FC706F406BC7}" sibTransId="{E09593BC-1188-4165-AE09-A615D749F208}"/>
    <dgm:cxn modelId="{5166A1CF-55FD-4229-8656-BAE8B39EA23B}" type="presOf" srcId="{8259EA2B-B712-4015-8CE3-C01B0EA93642}" destId="{8B83574B-3496-4CC5-B1B4-0231F85DB868}" srcOrd="0" destOrd="2" presId="urn:microsoft.com/office/officeart/2005/8/layout/vList5"/>
    <dgm:cxn modelId="{971101D1-5C2A-4994-943A-03FD73025AD8}" srcId="{AA960623-0899-4F15-9A3F-734DE958D514}" destId="{A98154AB-8D54-43E1-851A-AB4C724F55FB}" srcOrd="2" destOrd="0" parTransId="{E63066F4-DAAF-4068-AA5E-21C7D3135F26}" sibTransId="{936E1401-E267-4A35-9C74-451C84E7604E}"/>
    <dgm:cxn modelId="{004508D3-4DF8-47FF-9FE4-06417EF9C23E}" srcId="{3D952AEF-E61C-4031-9ECB-ED0255ADF99D}" destId="{6AD33951-CBC9-43B1-A14F-469EB2D69543}" srcOrd="3" destOrd="0" parTransId="{CF4EAACC-00EF-47F1-B912-50F234E46E79}" sibTransId="{2C00ECE9-35A6-4224-9F91-D6D244474C36}"/>
    <dgm:cxn modelId="{A1F592EF-5119-41B0-B95D-069AB3C1CB26}" srcId="{3D952AEF-E61C-4031-9ECB-ED0255ADF99D}" destId="{10960EB8-2C4D-4528-8DC8-E3CB80AE16CD}" srcOrd="5" destOrd="0" parTransId="{50BEFD4E-146C-4797-A0F5-7FEC294ACDE9}" sibTransId="{A9F27823-A006-4BEE-AE38-0242E4565D8A}"/>
    <dgm:cxn modelId="{009D1178-A396-4858-B7E6-56D2369F0577}" type="presParOf" srcId="{AFC4BBB1-5272-4F5A-BA96-0702E0A4CA5A}" destId="{234FA3AD-3C8C-4FA9-B760-E36682487D9A}" srcOrd="0" destOrd="0" presId="urn:microsoft.com/office/officeart/2005/8/layout/vList5"/>
    <dgm:cxn modelId="{6A977D77-2CEF-46E3-B0C4-2D270BDEBB98}" type="presParOf" srcId="{234FA3AD-3C8C-4FA9-B760-E36682487D9A}" destId="{81E972E6-B568-4BCC-818C-467E4BE8499F}" srcOrd="0" destOrd="0" presId="urn:microsoft.com/office/officeart/2005/8/layout/vList5"/>
    <dgm:cxn modelId="{B6947DFE-88B2-41D8-8B62-3D8EA4799971}" type="presParOf" srcId="{234FA3AD-3C8C-4FA9-B760-E36682487D9A}" destId="{1498B9EE-A186-41F1-8B46-A5280A5F8D64}" srcOrd="1" destOrd="0" presId="urn:microsoft.com/office/officeart/2005/8/layout/vList5"/>
    <dgm:cxn modelId="{1B1A3D32-CAD2-4F27-9AA1-69E098CD3F22}" type="presParOf" srcId="{AFC4BBB1-5272-4F5A-BA96-0702E0A4CA5A}" destId="{360753BB-9A01-4FD0-A309-43B9E74A6F92}" srcOrd="1" destOrd="0" presId="urn:microsoft.com/office/officeart/2005/8/layout/vList5"/>
    <dgm:cxn modelId="{410F0A61-4574-489C-B480-C1F57865F47B}" type="presParOf" srcId="{AFC4BBB1-5272-4F5A-BA96-0702E0A4CA5A}" destId="{2FBB6ED9-09E7-4115-BC7F-E14F2445842B}" srcOrd="2" destOrd="0" presId="urn:microsoft.com/office/officeart/2005/8/layout/vList5"/>
    <dgm:cxn modelId="{2B98F449-92A5-4AAC-9A6C-773275D9C184}" type="presParOf" srcId="{2FBB6ED9-09E7-4115-BC7F-E14F2445842B}" destId="{074A4B32-64CA-4D6C-9D42-F750E2F947AA}" srcOrd="0" destOrd="0" presId="urn:microsoft.com/office/officeart/2005/8/layout/vList5"/>
    <dgm:cxn modelId="{D91E109E-63B4-4CA8-884B-4D1001F34074}" type="presParOf" srcId="{2FBB6ED9-09E7-4115-BC7F-E14F2445842B}" destId="{C5710A02-E6E2-4B07-B898-91D7B0D2AE18}" srcOrd="1" destOrd="0" presId="urn:microsoft.com/office/officeart/2005/8/layout/vList5"/>
    <dgm:cxn modelId="{B9CBC0BB-E280-4F51-A049-FB5E4ADF6F07}" type="presParOf" srcId="{AFC4BBB1-5272-4F5A-BA96-0702E0A4CA5A}" destId="{1C1DEE38-721A-4A7D-A00F-C52A77658394}" srcOrd="3" destOrd="0" presId="urn:microsoft.com/office/officeart/2005/8/layout/vList5"/>
    <dgm:cxn modelId="{C5069023-8D1B-4B78-9962-EFBA51A374F3}" type="presParOf" srcId="{AFC4BBB1-5272-4F5A-BA96-0702E0A4CA5A}" destId="{F2276219-9243-40A4-AD62-C96377319FC8}" srcOrd="4" destOrd="0" presId="urn:microsoft.com/office/officeart/2005/8/layout/vList5"/>
    <dgm:cxn modelId="{3885B26E-C655-4771-A622-AE16A49EF058}" type="presParOf" srcId="{F2276219-9243-40A4-AD62-C96377319FC8}" destId="{9864D9A0-5F43-401F-8C31-5A69F69F8B2D}" srcOrd="0" destOrd="0" presId="urn:microsoft.com/office/officeart/2005/8/layout/vList5"/>
    <dgm:cxn modelId="{40B6D485-4AE0-470C-A657-258365977079}" type="presParOf" srcId="{F2276219-9243-40A4-AD62-C96377319FC8}" destId="{8B83574B-3496-4CC5-B1B4-0231F85DB86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64EC6-7B33-45B6-90FD-9F40860A980F}">
      <dsp:nvSpPr>
        <dsp:cNvPr id="0" name=""/>
        <dsp:cNvSpPr/>
      </dsp:nvSpPr>
      <dsp:spPr>
        <a:xfrm rot="20990684">
          <a:off x="4500890" y="2729222"/>
          <a:ext cx="3498232" cy="3498232"/>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dirty="0"/>
            <a:t>Innovative Approaches</a:t>
          </a:r>
        </a:p>
      </dsp:txBody>
      <dsp:txXfrm>
        <a:off x="5198796" y="3549145"/>
        <a:ext cx="2091632" cy="1798164"/>
      </dsp:txXfrm>
    </dsp:sp>
    <dsp:sp modelId="{F8CC5700-4DC9-4091-A614-7DD39E0012B9}">
      <dsp:nvSpPr>
        <dsp:cNvPr id="0" name=""/>
        <dsp:cNvSpPr/>
      </dsp:nvSpPr>
      <dsp:spPr>
        <a:xfrm rot="20988318">
          <a:off x="2118922" y="2271230"/>
          <a:ext cx="2843795" cy="2801104"/>
        </a:xfrm>
        <a:prstGeom prst="gear6">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Co-production</a:t>
          </a:r>
        </a:p>
      </dsp:txBody>
      <dsp:txXfrm>
        <a:off x="2830314" y="2980678"/>
        <a:ext cx="1421011" cy="1382208"/>
      </dsp:txXfrm>
    </dsp:sp>
    <dsp:sp modelId="{DE656D5E-0A52-4273-ACD9-39FB665F935A}">
      <dsp:nvSpPr>
        <dsp:cNvPr id="0" name=""/>
        <dsp:cNvSpPr/>
      </dsp:nvSpPr>
      <dsp:spPr>
        <a:xfrm rot="20864907">
          <a:off x="3564617" y="217759"/>
          <a:ext cx="3063822" cy="2876913"/>
        </a:xfrm>
        <a:prstGeom prst="gear6">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Collaboration</a:t>
          </a:r>
        </a:p>
      </dsp:txBody>
      <dsp:txXfrm rot="-20700000">
        <a:off x="4247689" y="837664"/>
        <a:ext cx="1697678" cy="1637102"/>
      </dsp:txXfrm>
    </dsp:sp>
    <dsp:sp modelId="{5E98209D-800A-4C37-8DE1-1BDC7DD75284}">
      <dsp:nvSpPr>
        <dsp:cNvPr id="0" name=""/>
        <dsp:cNvSpPr/>
      </dsp:nvSpPr>
      <dsp:spPr>
        <a:xfrm>
          <a:off x="4369796" y="2249180"/>
          <a:ext cx="4477737" cy="4477737"/>
        </a:xfrm>
        <a:prstGeom prst="circularArrow">
          <a:avLst>
            <a:gd name="adj1" fmla="val 4687"/>
            <a:gd name="adj2" fmla="val 299029"/>
            <a:gd name="adj3" fmla="val 2551523"/>
            <a:gd name="adj4" fmla="val 15787109"/>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B39DA2-AB28-4689-936D-D703DA51277E}">
      <dsp:nvSpPr>
        <dsp:cNvPr id="0" name=""/>
        <dsp:cNvSpPr/>
      </dsp:nvSpPr>
      <dsp:spPr>
        <a:xfrm>
          <a:off x="1747759" y="1486961"/>
          <a:ext cx="3253355" cy="3253355"/>
        </a:xfrm>
        <a:prstGeom prst="leftCircularArrow">
          <a:avLst>
            <a:gd name="adj1" fmla="val 6452"/>
            <a:gd name="adj2" fmla="val 429999"/>
            <a:gd name="adj3" fmla="val 10489124"/>
            <a:gd name="adj4" fmla="val 14837806"/>
            <a:gd name="adj5" fmla="val 7527"/>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6010C0-0EE1-4BCA-ABF4-5FFA5C3E9B56}">
      <dsp:nvSpPr>
        <dsp:cNvPr id="0" name=""/>
        <dsp:cNvSpPr/>
      </dsp:nvSpPr>
      <dsp:spPr>
        <a:xfrm>
          <a:off x="3016493" y="-317914"/>
          <a:ext cx="3507772" cy="3507772"/>
        </a:xfrm>
        <a:prstGeom prst="circularArrow">
          <a:avLst>
            <a:gd name="adj1" fmla="val 5984"/>
            <a:gd name="adj2" fmla="val 394124"/>
            <a:gd name="adj3" fmla="val 13313824"/>
            <a:gd name="adj4" fmla="val 10508221"/>
            <a:gd name="adj5" fmla="val 6981"/>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8B9EE-A186-41F1-8B46-A5280A5F8D64}">
      <dsp:nvSpPr>
        <dsp:cNvPr id="0" name=""/>
        <dsp:cNvSpPr/>
      </dsp:nvSpPr>
      <dsp:spPr>
        <a:xfrm rot="5400000">
          <a:off x="4668890" y="-1602179"/>
          <a:ext cx="2138133" cy="5400430"/>
        </a:xfrm>
        <a:prstGeom prst="round2SameRect">
          <a:avLst/>
        </a:prstGeom>
        <a:solidFill>
          <a:srgbClr val="737B82">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2 campaigns</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Innovative technology mobile ECG</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Work in a variety of settings</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AF Ambassadors</a:t>
          </a:r>
        </a:p>
        <a:p>
          <a:pPr marL="171450" lvl="1" indent="-171450" algn="l" defTabSz="800100">
            <a:lnSpc>
              <a:spcPct val="90000"/>
            </a:lnSpc>
            <a:spcBef>
              <a:spcPct val="0"/>
            </a:spcBef>
            <a:spcAft>
              <a:spcPct val="15000"/>
            </a:spcAft>
            <a:buChar char="•"/>
          </a:pPr>
          <a:endParaRPr lang="en-US" sz="1800" kern="1200" dirty="0"/>
        </a:p>
      </dsp:txBody>
      <dsp:txXfrm rot="-5400000">
        <a:off x="3037742" y="133344"/>
        <a:ext cx="5296055" cy="1929383"/>
      </dsp:txXfrm>
    </dsp:sp>
    <dsp:sp modelId="{81E972E6-B568-4BCC-818C-467E4BE8499F}">
      <dsp:nvSpPr>
        <dsp:cNvPr id="0" name=""/>
        <dsp:cNvSpPr/>
      </dsp:nvSpPr>
      <dsp:spPr>
        <a:xfrm>
          <a:off x="0" y="3317"/>
          <a:ext cx="3037741" cy="2189435"/>
        </a:xfrm>
        <a:prstGeom prst="roundRect">
          <a:avLst/>
        </a:prstGeom>
        <a:solidFill>
          <a:srgbClr val="0072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Detect</a:t>
          </a:r>
        </a:p>
      </dsp:txBody>
      <dsp:txXfrm>
        <a:off x="106879" y="110196"/>
        <a:ext cx="2823983" cy="1975677"/>
      </dsp:txXfrm>
    </dsp:sp>
    <dsp:sp modelId="{C5710A02-E6E2-4B07-B898-91D7B0D2AE18}">
      <dsp:nvSpPr>
        <dsp:cNvPr id="0" name=""/>
        <dsp:cNvSpPr/>
      </dsp:nvSpPr>
      <dsp:spPr>
        <a:xfrm rot="5400000">
          <a:off x="4862182" y="696727"/>
          <a:ext cx="1751548" cy="5400430"/>
        </a:xfrm>
        <a:prstGeom prst="round2SameRect">
          <a:avLst/>
        </a:prstGeom>
        <a:solidFill>
          <a:srgbClr val="737B82">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NWC AF Collaborative</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Self-monitoring</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Digitally integrated system</a:t>
          </a:r>
          <a:r>
            <a:rPr lang="en-US" sz="2000" kern="1200" dirty="0">
              <a:solidFill>
                <a:schemeClr val="bg1"/>
              </a:solidFill>
            </a:rPr>
            <a:t>s</a:t>
          </a:r>
        </a:p>
      </dsp:txBody>
      <dsp:txXfrm rot="-5400000">
        <a:off x="3037741" y="2606672"/>
        <a:ext cx="5314926" cy="1580540"/>
      </dsp:txXfrm>
    </dsp:sp>
    <dsp:sp modelId="{074A4B32-64CA-4D6C-9D42-F750E2F947AA}">
      <dsp:nvSpPr>
        <dsp:cNvPr id="0" name=""/>
        <dsp:cNvSpPr/>
      </dsp:nvSpPr>
      <dsp:spPr>
        <a:xfrm>
          <a:off x="0" y="2302225"/>
          <a:ext cx="3037741" cy="2189435"/>
        </a:xfrm>
        <a:prstGeom prst="roundRect">
          <a:avLst/>
        </a:prstGeom>
        <a:solidFill>
          <a:srgbClr val="0072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Protect</a:t>
          </a:r>
        </a:p>
      </dsp:txBody>
      <dsp:txXfrm>
        <a:off x="106879" y="2409104"/>
        <a:ext cx="2823983" cy="1975677"/>
      </dsp:txXfrm>
    </dsp:sp>
    <dsp:sp modelId="{8B83574B-3496-4CC5-B1B4-0231F85DB868}">
      <dsp:nvSpPr>
        <dsp:cNvPr id="0" name=""/>
        <dsp:cNvSpPr/>
      </dsp:nvSpPr>
      <dsp:spPr>
        <a:xfrm rot="5400000">
          <a:off x="4862182" y="2995635"/>
          <a:ext cx="1751548" cy="5400430"/>
        </a:xfrm>
        <a:prstGeom prst="round2SameRect">
          <a:avLst/>
        </a:prstGeom>
        <a:solidFill>
          <a:srgbClr val="737B82">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Geno-type guided dosing</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Dashboards</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cs typeface="Arial" panose="020B0604020202020204" pitchFamily="34" charset="0"/>
            </a:rPr>
            <a:t>Commissioners pathway APP</a:t>
          </a:r>
        </a:p>
      </dsp:txBody>
      <dsp:txXfrm rot="-5400000">
        <a:off x="3037741" y="4905580"/>
        <a:ext cx="5314926" cy="1580540"/>
      </dsp:txXfrm>
    </dsp:sp>
    <dsp:sp modelId="{9864D9A0-5F43-401F-8C31-5A69F69F8B2D}">
      <dsp:nvSpPr>
        <dsp:cNvPr id="0" name=""/>
        <dsp:cNvSpPr/>
      </dsp:nvSpPr>
      <dsp:spPr>
        <a:xfrm>
          <a:off x="0" y="4601132"/>
          <a:ext cx="3037741" cy="2189435"/>
        </a:xfrm>
        <a:prstGeom prst="roundRect">
          <a:avLst/>
        </a:prstGeom>
        <a:solidFill>
          <a:srgbClr val="0072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Correct</a:t>
          </a:r>
        </a:p>
      </dsp:txBody>
      <dsp:txXfrm>
        <a:off x="106879" y="4708011"/>
        <a:ext cx="2823983" cy="1975677"/>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8" name="Shape 17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23807376"/>
      </p:ext>
    </p:extLst>
  </p:cSld>
  <p:clrMap bg1="lt1" tx1="dk1" bg2="lt2" tx2="dk2" accent1="accent1" accent2="accent2" accent3="accent3" accent4="accent4" accent5="accent5" accent6="accent6" hlink="hlink" folHlink="folHlink"/>
  <p:notesStyle>
    <a:lvl1pPr defTabSz="457176" latinLnBrk="0">
      <a:lnSpc>
        <a:spcPct val="125000"/>
      </a:lnSpc>
      <a:defRPr sz="3100">
        <a:latin typeface="Avenir Roman"/>
        <a:ea typeface="Avenir Roman"/>
        <a:cs typeface="Avenir Roman"/>
        <a:sym typeface="Avenir Roman"/>
      </a:defRPr>
    </a:lvl1pPr>
    <a:lvl2pPr indent="228589" defTabSz="457176" latinLnBrk="0">
      <a:lnSpc>
        <a:spcPct val="125000"/>
      </a:lnSpc>
      <a:defRPr sz="3100">
        <a:latin typeface="Avenir Roman"/>
        <a:ea typeface="Avenir Roman"/>
        <a:cs typeface="Avenir Roman"/>
        <a:sym typeface="Avenir Roman"/>
      </a:defRPr>
    </a:lvl2pPr>
    <a:lvl3pPr indent="457176" defTabSz="457176" latinLnBrk="0">
      <a:lnSpc>
        <a:spcPct val="125000"/>
      </a:lnSpc>
      <a:defRPr sz="3100">
        <a:latin typeface="Avenir Roman"/>
        <a:ea typeface="Avenir Roman"/>
        <a:cs typeface="Avenir Roman"/>
        <a:sym typeface="Avenir Roman"/>
      </a:defRPr>
    </a:lvl3pPr>
    <a:lvl4pPr indent="685765" defTabSz="457176" latinLnBrk="0">
      <a:lnSpc>
        <a:spcPct val="125000"/>
      </a:lnSpc>
      <a:defRPr sz="3100">
        <a:latin typeface="Avenir Roman"/>
        <a:ea typeface="Avenir Roman"/>
        <a:cs typeface="Avenir Roman"/>
        <a:sym typeface="Avenir Roman"/>
      </a:defRPr>
    </a:lvl4pPr>
    <a:lvl5pPr indent="914354" defTabSz="457176" latinLnBrk="0">
      <a:lnSpc>
        <a:spcPct val="125000"/>
      </a:lnSpc>
      <a:defRPr sz="3100">
        <a:latin typeface="Avenir Roman"/>
        <a:ea typeface="Avenir Roman"/>
        <a:cs typeface="Avenir Roman"/>
        <a:sym typeface="Avenir Roman"/>
      </a:defRPr>
    </a:lvl5pPr>
    <a:lvl6pPr indent="1142941" defTabSz="457176" latinLnBrk="0">
      <a:lnSpc>
        <a:spcPct val="125000"/>
      </a:lnSpc>
      <a:defRPr sz="3100">
        <a:latin typeface="Avenir Roman"/>
        <a:ea typeface="Avenir Roman"/>
        <a:cs typeface="Avenir Roman"/>
        <a:sym typeface="Avenir Roman"/>
      </a:defRPr>
    </a:lvl6pPr>
    <a:lvl7pPr indent="1371530" defTabSz="457176" latinLnBrk="0">
      <a:lnSpc>
        <a:spcPct val="125000"/>
      </a:lnSpc>
      <a:defRPr sz="3100">
        <a:latin typeface="Avenir Roman"/>
        <a:ea typeface="Avenir Roman"/>
        <a:cs typeface="Avenir Roman"/>
        <a:sym typeface="Avenir Roman"/>
      </a:defRPr>
    </a:lvl7pPr>
    <a:lvl8pPr indent="1600119" defTabSz="457176" latinLnBrk="0">
      <a:lnSpc>
        <a:spcPct val="125000"/>
      </a:lnSpc>
      <a:defRPr sz="3100">
        <a:latin typeface="Avenir Roman"/>
        <a:ea typeface="Avenir Roman"/>
        <a:cs typeface="Avenir Roman"/>
        <a:sym typeface="Avenir Roman"/>
      </a:defRPr>
    </a:lvl8pPr>
    <a:lvl9pPr indent="1828706" defTabSz="457176" latinLnBrk="0">
      <a:lnSpc>
        <a:spcPct val="125000"/>
      </a:lnSpc>
      <a:defRPr sz="31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5124" name="Slide Number Placeholder 3"/>
          <p:cNvSpPr>
            <a:spLocks noGrp="1"/>
          </p:cNvSpPr>
          <p:nvPr>
            <p:ph type="sldNum" sz="quarter" idx="5"/>
          </p:nvPr>
        </p:nvSpPr>
        <p:spPr bwMode="auto">
          <a:xfrm>
            <a:off x="3885177" y="8685256"/>
            <a:ext cx="2971208" cy="4572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37931725" indent="-37474525">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FDB51C95-8DC8-4A99-ADF5-5E961E755B18}" type="slidenum">
              <a:rPr lang="en-GB" altLang="en-US">
                <a:solidFill>
                  <a:prstClr val="black"/>
                </a:solidFill>
              </a:rPr>
              <a:pPr>
                <a:spcBef>
                  <a:spcPct val="0"/>
                </a:spcBef>
              </a:pPr>
              <a:t>1</a:t>
            </a:fld>
            <a:endParaRPr lang="en-GB"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it?</a:t>
            </a:r>
          </a:p>
          <a:p>
            <a:r>
              <a:rPr lang="en-GB" dirty="0"/>
              <a:t>The detailed 3D printed anatomical models are created from patient scan data. They allow surgeons to perform surgical simulations on the models and test the size and placement of medical devices that may be needed.</a:t>
            </a:r>
          </a:p>
          <a:p>
            <a:endParaRPr lang="en-GB" dirty="0"/>
          </a:p>
          <a:p>
            <a:r>
              <a:rPr lang="en-GB" b="1" dirty="0"/>
              <a:t>How we helped</a:t>
            </a:r>
          </a:p>
          <a:p>
            <a:r>
              <a:rPr lang="en-GB" dirty="0"/>
              <a:t>The Innovation Agency has supported an SME to deliver this innovative service in one hospital and has provided £25,000 funding to support 3D printing in two further hospitals. </a:t>
            </a:r>
          </a:p>
          <a:p>
            <a:endParaRPr lang="en-GB" b="1" dirty="0"/>
          </a:p>
          <a:p>
            <a:r>
              <a:rPr lang="en-GB" b="1" dirty="0"/>
              <a:t>Benefits</a:t>
            </a:r>
          </a:p>
          <a:p>
            <a:r>
              <a:rPr lang="en-GB" dirty="0"/>
              <a:t>Improve surgical outcomes</a:t>
            </a:r>
          </a:p>
          <a:p>
            <a:r>
              <a:rPr lang="en-GB" dirty="0"/>
              <a:t>Improve surgical planning, which shortens the</a:t>
            </a:r>
            <a:r>
              <a:rPr lang="en-GB" baseline="0" dirty="0"/>
              <a:t> time a patient is anaesthetised</a:t>
            </a:r>
          </a:p>
          <a:p>
            <a:r>
              <a:rPr lang="en-GB" baseline="0" dirty="0"/>
              <a:t>Reduce the time that the surgical team is in theatre</a:t>
            </a:r>
          </a:p>
          <a:p>
            <a:r>
              <a:rPr lang="en-GB" baseline="0" dirty="0"/>
              <a:t>Reduce patients’ time undergoing rehabilitation treatment</a:t>
            </a:r>
          </a:p>
          <a:p>
            <a:r>
              <a:rPr lang="en-GB" baseline="0" dirty="0"/>
              <a:t>Improve surgical skills and training</a:t>
            </a:r>
            <a:endParaRPr lang="en-GB" dirty="0"/>
          </a:p>
        </p:txBody>
      </p:sp>
      <p:sp>
        <p:nvSpPr>
          <p:cNvPr id="4" name="Slide Number Placeholder 3"/>
          <p:cNvSpPr>
            <a:spLocks noGrp="1"/>
          </p:cNvSpPr>
          <p:nvPr>
            <p:ph type="sldNum" sz="quarter" idx="10"/>
          </p:nvPr>
        </p:nvSpPr>
        <p:spPr>
          <a:xfrm>
            <a:off x="3885275" y="8685256"/>
            <a:ext cx="2971092" cy="457273"/>
          </a:xfrm>
          <a:prstGeom prst="rect">
            <a:avLst/>
          </a:prstGeom>
        </p:spPr>
        <p:txBody>
          <a:bodyPr/>
          <a:lstStyle/>
          <a:p>
            <a:fld id="{29D40FD9-B111-4E4E-9569-0369BA73ECD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769391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dirty="0">
                <a:latin typeface="Arial" panose="020B0604020202020204" pitchFamily="34" charset="0"/>
                <a:cs typeface="Arial" panose="020B0604020202020204" pitchFamily="34" charset="0"/>
              </a:rPr>
              <a:t>The NHS England Five Year Forward View sets out a vision for a shift in power to patients and the public and puts a clear focus on prevention</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a:t>
            </a:r>
            <a:r>
              <a:rPr lang="en-GB" sz="3200" dirty="0">
                <a:solidFill>
                  <a:srgbClr val="FF0000"/>
                </a:solidFill>
                <a:latin typeface="Arial" panose="020B0604020202020204" pitchFamily="34" charset="0"/>
                <a:cs typeface="Arial" panose="020B0604020202020204" pitchFamily="34" charset="0"/>
              </a:rPr>
              <a:t>One of the great strengths of this country is that we have an NHS that – at its best – is ‘of the people, by the people and for the people…we need to engage with communities and citizens in new ways, involving them directly in decisions about the future of health and care services.”</a:t>
            </a:r>
          </a:p>
          <a:p>
            <a:pPr marL="0" indent="0">
              <a:buNone/>
            </a:pP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NHS England has a legal duty under section 13Q of the National Health Service Act 2006 (as amended by the Health and Social Care Act 2012) to </a:t>
            </a:r>
            <a:r>
              <a:rPr lang="en-GB" sz="3200" dirty="0">
                <a:solidFill>
                  <a:srgbClr val="FF0000"/>
                </a:solidFill>
                <a:latin typeface="Arial" panose="020B0604020202020204" pitchFamily="34" charset="0"/>
                <a:cs typeface="Arial" panose="020B0604020202020204" pitchFamily="34" charset="0"/>
              </a:rPr>
              <a:t>properly involve patients and the public in its commissioning processes and decisions</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Radical upgrade in </a:t>
            </a:r>
            <a:r>
              <a:rPr lang="en-GB" sz="3200" dirty="0">
                <a:solidFill>
                  <a:srgbClr val="FF0000"/>
                </a:solidFill>
                <a:latin typeface="Arial" panose="020B0604020202020204" pitchFamily="34" charset="0"/>
                <a:cs typeface="Arial" panose="020B0604020202020204" pitchFamily="34" charset="0"/>
              </a:rPr>
              <a:t>prevention</a:t>
            </a:r>
            <a:r>
              <a:rPr lang="en-GB" sz="3200" dirty="0">
                <a:latin typeface="Arial" panose="020B0604020202020204" pitchFamily="34" charset="0"/>
                <a:cs typeface="Arial" panose="020B0604020202020204" pitchFamily="34" charset="0"/>
              </a:rPr>
              <a:t> and public health </a:t>
            </a:r>
          </a:p>
          <a:p>
            <a:r>
              <a:rPr lang="en-GB" dirty="0"/>
              <a:t>Personalised, individual choices and treatment results in patients knowing</a:t>
            </a:r>
            <a:r>
              <a:rPr lang="en-GB" baseline="0" dirty="0"/>
              <a:t> what their choices are and not being surprised or unhappy by the result.</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C0DAD0-F55F-4CB0-BDFF-D453514FAFEC}" type="slidenum">
              <a:rPr lang="en-GB" smtClean="0"/>
              <a:t>2</a:t>
            </a:fld>
            <a:endParaRPr lang="en-GB"/>
          </a:p>
        </p:txBody>
      </p:sp>
    </p:spTree>
    <p:extLst>
      <p:ext uri="{BB962C8B-B14F-4D97-AF65-F5344CB8AC3E}">
        <p14:creationId xmlns:p14="http://schemas.microsoft.com/office/powerpoint/2010/main" val="10450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Shared Decision Making not only at the care level, but also at the strategic and commissioning level, with patients involved in the co-design, co-commissioning and co-production of healthcare.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C0DAD0-F55F-4CB0-BDFF-D453514FAFEC}" type="slidenum">
              <a:rPr lang="en-GB" smtClean="0"/>
              <a:t>3</a:t>
            </a:fld>
            <a:endParaRPr lang="en-GB"/>
          </a:p>
        </p:txBody>
      </p:sp>
    </p:spTree>
    <p:extLst>
      <p:ext uri="{BB962C8B-B14F-4D97-AF65-F5344CB8AC3E}">
        <p14:creationId xmlns:p14="http://schemas.microsoft.com/office/powerpoint/2010/main" val="34776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latin typeface="Arial" panose="020B0604020202020204" pitchFamily="34" charset="0"/>
                <a:cs typeface="Arial" panose="020B0604020202020204" pitchFamily="34" charset="0"/>
              </a:rPr>
              <a:t>Connected Health Cities project #</a:t>
            </a:r>
            <a:r>
              <a:rPr lang="en-GB" sz="3200" b="1" dirty="0" err="1">
                <a:latin typeface="Arial" panose="020B0604020202020204" pitchFamily="34" charset="0"/>
                <a:cs typeface="Arial" panose="020B0604020202020204" pitchFamily="34" charset="0"/>
              </a:rPr>
              <a:t>datasaveslives</a:t>
            </a:r>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Selecting digital innovations for the region to adopt </a:t>
            </a:r>
          </a:p>
          <a:p>
            <a:pPr marL="0" indent="0">
              <a:buNone/>
            </a:pPr>
            <a:endParaRPr lang="en-GB" sz="32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Providing case studies of residents use of healthcare tech </a:t>
            </a:r>
          </a:p>
          <a:p>
            <a:pPr marL="0" indent="0">
              <a:buNone/>
            </a:pPr>
            <a:endParaRPr lang="en-GB" sz="3200" b="1" dirty="0">
              <a:latin typeface="Arial" panose="020B0604020202020204" pitchFamily="34" charset="0"/>
              <a:cs typeface="Arial" panose="020B0604020202020204" pitchFamily="34" charset="0"/>
            </a:endParaRPr>
          </a:p>
          <a:p>
            <a:r>
              <a:rPr lang="en-GB" sz="3200" b="1" dirty="0">
                <a:solidFill>
                  <a:prstClr val="black"/>
                </a:solidFill>
                <a:latin typeface="Arial" panose="020B0604020202020204" pitchFamily="34" charset="0"/>
                <a:cs typeface="Arial" panose="020B0604020202020204" pitchFamily="34" charset="0"/>
              </a:rPr>
              <a:t>European pilot of ENSAFE phone app project (Breathe Easy Groups and U3A involved)</a:t>
            </a:r>
          </a:p>
          <a:p>
            <a:endParaRPr lang="en-GB" sz="3200" b="1" dirty="0">
              <a:solidFill>
                <a:prstClr val="black"/>
              </a:solidFill>
              <a:latin typeface="Arial" panose="020B0604020202020204" pitchFamily="34" charset="0"/>
              <a:cs typeface="Arial" panose="020B0604020202020204" pitchFamily="34" charset="0"/>
            </a:endParaRPr>
          </a:p>
          <a:p>
            <a:r>
              <a:rPr lang="en-GB" sz="3200" b="1" dirty="0">
                <a:solidFill>
                  <a:prstClr val="black"/>
                </a:solidFill>
                <a:latin typeface="Arial" panose="020B0604020202020204" pitchFamily="34" charset="0"/>
                <a:cs typeface="Arial" panose="020B0604020202020204" pitchFamily="34" charset="0"/>
              </a:rPr>
              <a:t>Writing app wizard for consent to be used in ORCHA approved apps</a:t>
            </a:r>
          </a:p>
          <a:p>
            <a:r>
              <a:rPr lang="en-GB" sz="3200" b="1" dirty="0">
                <a:solidFill>
                  <a:prstClr val="black"/>
                </a:solidFill>
                <a:latin typeface="Arial" panose="020B0604020202020204" pitchFamily="34" charset="0"/>
                <a:cs typeface="Arial" panose="020B0604020202020204" pitchFamily="34" charset="0"/>
              </a:rPr>
              <a:t>U3A members involved in Get Active Trackers step challenge </a:t>
            </a:r>
          </a:p>
          <a:p>
            <a:endParaRPr lang="en-GB" dirty="0"/>
          </a:p>
        </p:txBody>
      </p:sp>
    </p:spTree>
    <p:extLst>
      <p:ext uri="{BB962C8B-B14F-4D97-AF65-F5344CB8AC3E}">
        <p14:creationId xmlns:p14="http://schemas.microsoft.com/office/powerpoint/2010/main" val="409075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176" eaLnBrk="1" fontAlgn="auto" latinLnBrk="0" hangingPunct="1">
              <a:lnSpc>
                <a:spcPct val="125000"/>
              </a:lnSpc>
              <a:spcBef>
                <a:spcPts val="0"/>
              </a:spcBef>
              <a:spcAft>
                <a:spcPts val="0"/>
              </a:spcAft>
              <a:buClrTx/>
              <a:buSzTx/>
              <a:buFontTx/>
              <a:buNone/>
              <a:tabLst/>
              <a:defRPr/>
            </a:pPr>
            <a:r>
              <a:rPr lang="en-GB" sz="3200" dirty="0">
                <a:latin typeface="Arial" panose="020B0604020202020204" pitchFamily="34" charset="0"/>
                <a:cs typeface="Arial" panose="020B0604020202020204" pitchFamily="34" charset="0"/>
              </a:rPr>
              <a:t>By keeping people well in the community, we will increase the quality of care provided and improve patient outcomes, create capacity within hospitals, and reduce overall costs by minimising wider health and social care usage.</a:t>
            </a:r>
          </a:p>
          <a:p>
            <a:endParaRPr lang="en-GB" dirty="0"/>
          </a:p>
        </p:txBody>
      </p:sp>
      <p:sp>
        <p:nvSpPr>
          <p:cNvPr id="4" name="Slide Number Placeholder 3"/>
          <p:cNvSpPr>
            <a:spLocks noGrp="1"/>
          </p:cNvSpPr>
          <p:nvPr>
            <p:ph type="sldNum" sz="quarter" idx="10"/>
          </p:nvPr>
        </p:nvSpPr>
        <p:spPr>
          <a:xfrm>
            <a:off x="3885275" y="8685256"/>
            <a:ext cx="2971092" cy="457273"/>
          </a:xfrm>
          <a:prstGeom prst="rect">
            <a:avLst/>
          </a:prstGeom>
        </p:spPr>
        <p:txBody>
          <a:bodyPr/>
          <a:lstStyle/>
          <a:p>
            <a:fld id="{E647D188-C6EE-48FC-BACD-DF5187A595DC}" type="slidenum">
              <a:rPr lang="en-GB" smtClean="0"/>
              <a:t>8</a:t>
            </a:fld>
            <a:endParaRPr lang="en-GB"/>
          </a:p>
        </p:txBody>
      </p:sp>
    </p:spTree>
    <p:extLst>
      <p:ext uri="{BB962C8B-B14F-4D97-AF65-F5344CB8AC3E}">
        <p14:creationId xmlns:p14="http://schemas.microsoft.com/office/powerpoint/2010/main" val="109966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
        <p:nvSpPr>
          <p:cNvPr id="5124" name="Slide Number Placeholder 3"/>
          <p:cNvSpPr>
            <a:spLocks noGrp="1"/>
          </p:cNvSpPr>
          <p:nvPr>
            <p:ph type="sldNum" sz="quarter" idx="5"/>
          </p:nvPr>
        </p:nvSpPr>
        <p:spPr bwMode="auto">
          <a:xfrm>
            <a:off x="3885177" y="8685256"/>
            <a:ext cx="2971208" cy="4572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37931725" indent="-37474525">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spcBef>
                <a:spcPct val="0"/>
              </a:spcBef>
            </a:pPr>
            <a:fld id="{FDB51C95-8DC8-4A99-ADF5-5E961E755B18}" type="slidenum">
              <a:rPr lang="en-GB" altLang="en-US">
                <a:solidFill>
                  <a:prstClr val="black"/>
                </a:solidFill>
              </a:rPr>
              <a:pPr>
                <a:spcBef>
                  <a:spcPct val="0"/>
                </a:spcBef>
              </a:pPr>
              <a:t>9</a:t>
            </a:fld>
            <a:endParaRPr lang="en-GB"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it?</a:t>
            </a:r>
          </a:p>
          <a:p>
            <a:r>
              <a:rPr lang="en-GB" dirty="0"/>
              <a:t>A</a:t>
            </a:r>
            <a:r>
              <a:rPr lang="en-GB" baseline="0" dirty="0"/>
              <a:t> portable ECG monitor</a:t>
            </a:r>
            <a:endParaRPr lang="en-GB" dirty="0"/>
          </a:p>
          <a:p>
            <a:endParaRPr lang="en-GB" dirty="0"/>
          </a:p>
          <a:p>
            <a:r>
              <a:rPr lang="en-GB" b="1" dirty="0"/>
              <a:t>How we helped</a:t>
            </a:r>
          </a:p>
          <a:p>
            <a:r>
              <a:rPr lang="en-GB" b="0" dirty="0"/>
              <a:t>Run</a:t>
            </a:r>
            <a:r>
              <a:rPr lang="en-GB" b="0" baseline="0" dirty="0"/>
              <a:t> two public pulse check campaigns. Developed a NWC AF Collaboration group. Secured funding to improve the warfarin pathway. Supported the development of the AF pathway. Supported the development of a dashboard which brings together AF related databases to support CCGs with business planning. Secured £250 of matched investment from pharma and device partners. </a:t>
            </a:r>
            <a:endParaRPr lang="en-GB" b="0" dirty="0"/>
          </a:p>
          <a:p>
            <a:endParaRPr lang="en-GB" b="1" dirty="0"/>
          </a:p>
          <a:p>
            <a:r>
              <a:rPr lang="en-GB" b="1" dirty="0"/>
              <a:t>Benefits</a:t>
            </a:r>
          </a:p>
          <a:p>
            <a:r>
              <a:rPr lang="en-GB" b="0" dirty="0"/>
              <a:t>Our</a:t>
            </a:r>
            <a:r>
              <a:rPr lang="en-GB" b="0" baseline="0" dirty="0"/>
              <a:t> ongoing work to identify AF led to more than 10,000 screenings and more than 250 potential strokes being avoided, saving around £5.6m in NHS resources from 2014 to early 2017</a:t>
            </a:r>
          </a:p>
          <a:p>
            <a:r>
              <a:rPr lang="en-GB" b="0" baseline="0" dirty="0"/>
              <a:t>Each stroke costs around £24,000 to the NHS and social care in the first year alone. AF is under diagnosed and undertreated – estimate 10,000 people have the condition, but 40 per cent may not be managed according to NICE guidelines</a:t>
            </a:r>
            <a:endParaRPr lang="en-GB" b="0" dirty="0"/>
          </a:p>
          <a:p>
            <a:endParaRPr lang="en-GB" dirty="0"/>
          </a:p>
        </p:txBody>
      </p:sp>
    </p:spTree>
    <p:extLst>
      <p:ext uri="{BB962C8B-B14F-4D97-AF65-F5344CB8AC3E}">
        <p14:creationId xmlns:p14="http://schemas.microsoft.com/office/powerpoint/2010/main" val="405422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422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00"/>
            </a:lvl1pPr>
          </a:lstStyle>
          <a:p>
            <a:r>
              <a:rPr lang="en-GB"/>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00"/>
            </a:lvl1pPr>
            <a:lvl2pPr marL="650230" indent="0" algn="ctr">
              <a:buNone/>
              <a:defRPr sz="2800"/>
            </a:lvl2pPr>
            <a:lvl3pPr marL="1300460" indent="0" algn="ctr">
              <a:buNone/>
              <a:defRPr sz="2600"/>
            </a:lvl3pPr>
            <a:lvl4pPr marL="1950690" indent="0" algn="ctr">
              <a:buNone/>
              <a:defRPr sz="2300"/>
            </a:lvl4pPr>
            <a:lvl5pPr marL="2600919" indent="0" algn="ctr">
              <a:buNone/>
              <a:defRPr sz="2300"/>
            </a:lvl5pPr>
            <a:lvl6pPr marL="3251149" indent="0" algn="ctr">
              <a:buNone/>
              <a:defRPr sz="2300"/>
            </a:lvl6pPr>
            <a:lvl7pPr marL="3901379" indent="0" algn="ctr">
              <a:buNone/>
              <a:defRPr sz="2300"/>
            </a:lvl7pPr>
            <a:lvl8pPr marL="4551609" indent="0" algn="ctr">
              <a:buNone/>
              <a:defRPr sz="2300"/>
            </a:lvl8pPr>
            <a:lvl9pPr marL="5201839" indent="0" algn="ctr">
              <a:buNone/>
              <a:defRPr sz="23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1830821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385685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3214541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1" y="2603503"/>
            <a:ext cx="5334000" cy="6286500"/>
          </a:xfrm>
          <a:prstGeom prst="rect">
            <a:avLst/>
          </a:prstGeom>
        </p:spPr>
        <p:txBody>
          <a:bodyPr lIns="91405" tIns="45702" rIns="91405" bIns="45702"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3"/>
            <a:ext cx="5334000" cy="6286500"/>
          </a:xfrm>
          <a:prstGeom prst="rect">
            <a:avLst/>
          </a:prstGeom>
        </p:spPr>
        <p:txBody>
          <a:bodyPr/>
          <a:lstStyle>
            <a:lvl1pPr marL="342779" indent="-342779">
              <a:spcBef>
                <a:spcPts val="3200"/>
              </a:spcBef>
              <a:defRPr sz="2800"/>
            </a:lvl1pPr>
            <a:lvl2pPr marL="685554" indent="-342779">
              <a:spcBef>
                <a:spcPts val="3200"/>
              </a:spcBef>
              <a:defRPr sz="2800"/>
            </a:lvl2pPr>
            <a:lvl3pPr marL="1028332" indent="-342779">
              <a:spcBef>
                <a:spcPts val="3200"/>
              </a:spcBef>
              <a:defRPr sz="2800"/>
            </a:lvl3pPr>
            <a:lvl4pPr marL="1371107" indent="-342779">
              <a:spcBef>
                <a:spcPts val="3200"/>
              </a:spcBef>
              <a:defRPr sz="2800"/>
            </a:lvl4pPr>
            <a:lvl5pPr marL="1713885" indent="-342779">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68698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134612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00"/>
            </a:lvl1pPr>
          </a:lstStyle>
          <a:p>
            <a:r>
              <a:rPr lang="en-GB"/>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00">
                <a:solidFill>
                  <a:schemeClr val="tx1"/>
                </a:solidFill>
              </a:defRPr>
            </a:lvl1pPr>
            <a:lvl2pPr marL="650230" indent="0">
              <a:buNone/>
              <a:defRPr sz="2800">
                <a:solidFill>
                  <a:schemeClr val="tx1">
                    <a:tint val="75000"/>
                  </a:schemeClr>
                </a:solidFill>
              </a:defRPr>
            </a:lvl2pPr>
            <a:lvl3pPr marL="1300460" indent="0">
              <a:buNone/>
              <a:defRPr sz="2600">
                <a:solidFill>
                  <a:schemeClr val="tx1">
                    <a:tint val="75000"/>
                  </a:schemeClr>
                </a:solidFill>
              </a:defRPr>
            </a:lvl3pPr>
            <a:lvl4pPr marL="1950690" indent="0">
              <a:buNone/>
              <a:defRPr sz="2300">
                <a:solidFill>
                  <a:schemeClr val="tx1">
                    <a:tint val="75000"/>
                  </a:schemeClr>
                </a:solidFill>
              </a:defRPr>
            </a:lvl4pPr>
            <a:lvl5pPr marL="2600919" indent="0">
              <a:buNone/>
              <a:defRPr sz="2300">
                <a:solidFill>
                  <a:schemeClr val="tx1">
                    <a:tint val="75000"/>
                  </a:schemeClr>
                </a:solidFill>
              </a:defRPr>
            </a:lvl5pPr>
            <a:lvl6pPr marL="3251149" indent="0">
              <a:buNone/>
              <a:defRPr sz="2300">
                <a:solidFill>
                  <a:schemeClr val="tx1">
                    <a:tint val="75000"/>
                  </a:schemeClr>
                </a:solidFill>
              </a:defRPr>
            </a:lvl6pPr>
            <a:lvl7pPr marL="3901379" indent="0">
              <a:buNone/>
              <a:defRPr sz="2300">
                <a:solidFill>
                  <a:schemeClr val="tx1">
                    <a:tint val="75000"/>
                  </a:schemeClr>
                </a:solidFill>
              </a:defRPr>
            </a:lvl7pPr>
            <a:lvl8pPr marL="4551609" indent="0">
              <a:buNone/>
              <a:defRPr sz="2300">
                <a:solidFill>
                  <a:schemeClr val="tx1">
                    <a:tint val="75000"/>
                  </a:schemeClr>
                </a:solidFill>
              </a:defRPr>
            </a:lvl8pPr>
            <a:lvl9pPr marL="5201839" indent="0">
              <a:buNone/>
              <a:defRPr sz="23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3021644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281183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GB"/>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GB"/>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GB"/>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118564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113023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4160007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600"/>
            </a:lvl1pPr>
          </a:lstStyle>
          <a:p>
            <a:r>
              <a:rPr lang="en-GB"/>
              <a:t>Click to edit Master title style</a:t>
            </a:r>
            <a:endParaRPr lang="en-US" dirty="0"/>
          </a:p>
        </p:txBody>
      </p:sp>
      <p:sp>
        <p:nvSpPr>
          <p:cNvPr id="3" name="Content Placeholder 2"/>
          <p:cNvSpPr>
            <a:spLocks noGrp="1"/>
          </p:cNvSpPr>
          <p:nvPr>
            <p:ph idx="1"/>
          </p:nvPr>
        </p:nvSpPr>
        <p:spPr>
          <a:xfrm>
            <a:off x="5528734" y="1404340"/>
            <a:ext cx="6583680" cy="6931378"/>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300"/>
            </a:lvl1pPr>
            <a:lvl2pPr marL="650230" indent="0">
              <a:buNone/>
              <a:defRPr sz="2000"/>
            </a:lvl2pPr>
            <a:lvl3pPr marL="1300460" indent="0">
              <a:buNone/>
              <a:defRPr sz="1700"/>
            </a:lvl3pPr>
            <a:lvl4pPr marL="1950690" indent="0">
              <a:buNone/>
              <a:defRPr sz="1400"/>
            </a:lvl4pPr>
            <a:lvl5pPr marL="2600919" indent="0">
              <a:buNone/>
              <a:defRPr sz="1400"/>
            </a:lvl5pPr>
            <a:lvl6pPr marL="3251149" indent="0">
              <a:buNone/>
              <a:defRPr sz="1400"/>
            </a:lvl6pPr>
            <a:lvl7pPr marL="3901379" indent="0">
              <a:buNone/>
              <a:defRPr sz="1400"/>
            </a:lvl7pPr>
            <a:lvl8pPr marL="4551609" indent="0">
              <a:buNone/>
              <a:defRPr sz="1400"/>
            </a:lvl8pPr>
            <a:lvl9pPr marL="5201839"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410811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300"/>
            </a:lvl1pPr>
            <a:lvl2pPr marL="650230" indent="0">
              <a:buNone/>
              <a:defRPr sz="2000"/>
            </a:lvl2pPr>
            <a:lvl3pPr marL="1300460" indent="0">
              <a:buNone/>
              <a:defRPr sz="1700"/>
            </a:lvl3pPr>
            <a:lvl4pPr marL="1950690" indent="0">
              <a:buNone/>
              <a:defRPr sz="1400"/>
            </a:lvl4pPr>
            <a:lvl5pPr marL="2600919" indent="0">
              <a:buNone/>
              <a:defRPr sz="1400"/>
            </a:lvl5pPr>
            <a:lvl6pPr marL="3251149" indent="0">
              <a:buNone/>
              <a:defRPr sz="1400"/>
            </a:lvl6pPr>
            <a:lvl7pPr marL="3901379" indent="0">
              <a:buNone/>
              <a:defRPr sz="1400"/>
            </a:lvl7pPr>
            <a:lvl8pPr marL="4551609" indent="0">
              <a:buNone/>
              <a:defRPr sz="1400"/>
            </a:lvl8pPr>
            <a:lvl9pPr marL="5201839"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40083EA7-3126-9140-AE7E-FB3670653FEB}" type="datetimeFigureOut">
              <a:rPr lang="en-US" smtClean="0">
                <a:solidFill>
                  <a:prstClr val="black">
                    <a:tint val="75000"/>
                  </a:prstClr>
                </a:solidFill>
              </a:rPr>
              <a:pPr/>
              <a:t>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4BFA4C-4188-CB4D-94FD-808E73708DB4}"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2445952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130046" tIns="65023" rIns="130046" bIns="65023"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130046" tIns="65023" rIns="130046" bIns="65023"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1300460" hangingPunct="1"/>
            <a:fld id="{40083EA7-3126-9140-AE7E-FB3670653FEB}" type="datetimeFigureOut">
              <a:rPr lang="en-US" kern="1200" smtClean="0">
                <a:solidFill>
                  <a:prstClr val="black">
                    <a:tint val="75000"/>
                  </a:prstClr>
                </a:solidFill>
              </a:rPr>
              <a:pPr defTabSz="1300460" hangingPunct="1"/>
              <a:t>9/4/2017</a:t>
            </a:fld>
            <a:endParaRPr lang="en-US" kern="1200">
              <a:solidFill>
                <a:prstClr val="black">
                  <a:tint val="75000"/>
                </a:prstClr>
              </a:solidFill>
            </a:endParaRPr>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1300460" hangingPunct="1"/>
            <a:endParaRPr lang="en-US" kern="1200">
              <a:solidFill>
                <a:prstClr val="black">
                  <a:tint val="75000"/>
                </a:prstClr>
              </a:solidFill>
            </a:endParaRPr>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1300460" hangingPunct="1"/>
            <a:fld id="{404BFA4C-4188-CB4D-94FD-808E73708DB4}" type="slidenum">
              <a:rPr lang="en-US" kern="1200" smtClean="0">
                <a:solidFill>
                  <a:prstClr val="black">
                    <a:tint val="75000"/>
                  </a:prstClr>
                </a:solidFill>
              </a:rPr>
              <a:pPr defTabSz="1300460" hangingPunct="1"/>
              <a:t>‹#›</a:t>
            </a:fld>
            <a:endParaRPr lang="en-US" kern="1200">
              <a:solidFill>
                <a:prstClr val="black">
                  <a:tint val="75000"/>
                </a:prstClr>
              </a:solidFill>
            </a:endParaRPr>
          </a:p>
        </p:txBody>
      </p:sp>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9022" y="8494541"/>
            <a:ext cx="1879717" cy="421032"/>
          </a:xfrm>
          <a:prstGeom prst="rect">
            <a:avLst/>
          </a:prstGeom>
        </p:spPr>
      </p:pic>
    </p:spTree>
    <p:extLst>
      <p:ext uri="{BB962C8B-B14F-4D97-AF65-F5344CB8AC3E}">
        <p14:creationId xmlns:p14="http://schemas.microsoft.com/office/powerpoint/2010/main" val="40989609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1300460" rtl="0" eaLnBrk="1" latinLnBrk="0" hangingPunct="1">
        <a:lnSpc>
          <a:spcPct val="90000"/>
        </a:lnSpc>
        <a:spcBef>
          <a:spcPct val="0"/>
        </a:spcBef>
        <a:buNone/>
        <a:defRPr sz="6300"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4000"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00"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00"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8.tmp"/><Relationship Id="rId7" Type="http://schemas.openxmlformats.org/officeDocument/2006/relationships/image" Target="../media/image12.tm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tmp"/><Relationship Id="rId11" Type="http://schemas.openxmlformats.org/officeDocument/2006/relationships/image" Target="../media/image16.tmp"/><Relationship Id="rId5" Type="http://schemas.openxmlformats.org/officeDocument/2006/relationships/image" Target="../media/image10.tmp"/><Relationship Id="rId10" Type="http://schemas.openxmlformats.org/officeDocument/2006/relationships/image" Target="../media/image15.tmp"/><Relationship Id="rId4" Type="http://schemas.openxmlformats.org/officeDocument/2006/relationships/image" Target="../media/image9.tmp"/><Relationship Id="rId9" Type="http://schemas.openxmlformats.org/officeDocument/2006/relationships/image" Target="../media/image14.tmp"/></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wmf"/><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a:xfrm>
            <a:off x="6911058" y="5283200"/>
            <a:ext cx="6093742" cy="3098800"/>
          </a:xfrm>
        </p:spPr>
        <p:txBody>
          <a:bodyPr anchor="t">
            <a:normAutofit/>
          </a:bodyPr>
          <a:lstStyle/>
          <a:p>
            <a:pPr marL="0" indent="0">
              <a:lnSpc>
                <a:spcPct val="100000"/>
              </a:lnSpc>
            </a:pPr>
            <a:r>
              <a:rPr lang="en-GB" altLang="en-US" sz="2800" b="1" dirty="0">
                <a:solidFill>
                  <a:schemeClr val="bg1"/>
                </a:solidFill>
                <a:latin typeface="Arial" panose="020B0604020202020204" pitchFamily="34" charset="0"/>
                <a:cs typeface="Arial" panose="020B0604020202020204" pitchFamily="34" charset="0"/>
              </a:rPr>
              <a:t>Engaging patients in Digital Health</a:t>
            </a:r>
            <a:br>
              <a:rPr lang="en-GB" sz="3100" b="1" dirty="0">
                <a:solidFill>
                  <a:schemeClr val="bg1"/>
                </a:solidFill>
                <a:latin typeface="Arial" panose="020B0604020202020204" pitchFamily="34" charset="0"/>
                <a:cs typeface="Arial" panose="020B0604020202020204" pitchFamily="34" charset="0"/>
              </a:rPr>
            </a:br>
            <a:br>
              <a:rPr lang="en-GB" sz="3100" b="1" dirty="0">
                <a:solidFill>
                  <a:schemeClr val="bg1"/>
                </a:solidFill>
                <a:latin typeface="Arial" panose="020B0604020202020204" pitchFamily="34" charset="0"/>
                <a:cs typeface="Arial" panose="020B0604020202020204" pitchFamily="34" charset="0"/>
              </a:rPr>
            </a:br>
            <a:r>
              <a:rPr lang="en-GB" sz="2400" b="1" dirty="0">
                <a:solidFill>
                  <a:schemeClr val="bg1"/>
                </a:solidFill>
                <a:latin typeface="Arial" panose="020B0604020202020204" pitchFamily="34" charset="0"/>
                <a:cs typeface="Arial" panose="020B0604020202020204" pitchFamily="34" charset="0"/>
              </a:rPr>
              <a:t>Dr Liz Mear </a:t>
            </a:r>
            <a:br>
              <a:rPr lang="en-GB" sz="2400" dirty="0">
                <a:solidFill>
                  <a:schemeClr val="bg1"/>
                </a:solidFill>
                <a:latin typeface="Arial" panose="020B0604020202020204" pitchFamily="34" charset="0"/>
                <a:cs typeface="Arial" panose="020B0604020202020204" pitchFamily="34" charset="0"/>
              </a:rPr>
            </a:br>
            <a:r>
              <a:rPr lang="en-GB" sz="2400" dirty="0">
                <a:solidFill>
                  <a:schemeClr val="bg1"/>
                </a:solidFill>
                <a:latin typeface="Arial" panose="020B0604020202020204" pitchFamily="34" charset="0"/>
                <a:cs typeface="Arial" panose="020B0604020202020204" pitchFamily="34" charset="0"/>
              </a:rPr>
              <a:t>Chief Executive, Innovation Agency</a:t>
            </a:r>
            <a:br>
              <a:rPr lang="en-GB" sz="3100" b="1" dirty="0">
                <a:solidFill>
                  <a:schemeClr val="bg1"/>
                </a:solidFill>
                <a:latin typeface="Arial" panose="020B0604020202020204" pitchFamily="34" charset="0"/>
                <a:cs typeface="Arial" panose="020B0604020202020204" pitchFamily="34" charset="0"/>
              </a:rPr>
            </a:br>
            <a:r>
              <a:rPr lang="en-GB" sz="2400" dirty="0">
                <a:solidFill>
                  <a:schemeClr val="bg1"/>
                </a:solidFill>
                <a:latin typeface="Arial" panose="020B0604020202020204" pitchFamily="34" charset="0"/>
                <a:cs typeface="Arial" panose="020B0604020202020204" pitchFamily="34" charset="0"/>
              </a:rPr>
              <a:t>@</a:t>
            </a:r>
            <a:r>
              <a:rPr lang="en-GB" sz="2400" dirty="0" err="1">
                <a:solidFill>
                  <a:schemeClr val="bg1"/>
                </a:solidFill>
                <a:latin typeface="Arial" panose="020B0604020202020204" pitchFamily="34" charset="0"/>
                <a:cs typeface="Arial" panose="020B0604020202020204" pitchFamily="34" charset="0"/>
              </a:rPr>
              <a:t>mearliz</a:t>
            </a:r>
            <a:br>
              <a:rPr lang="en-GB" sz="3100" dirty="0">
                <a:solidFill>
                  <a:schemeClr val="bg1"/>
                </a:solidFill>
                <a:latin typeface="Arial" panose="020B0604020202020204" pitchFamily="34" charset="0"/>
                <a:cs typeface="Arial" panose="020B0604020202020204" pitchFamily="34" charset="0"/>
              </a:rPr>
            </a:br>
            <a:endParaRPr lang="en-US" altLang="en-US" sz="3100" dirty="0">
              <a:solidFill>
                <a:schemeClr val="bg1"/>
              </a:solidFill>
              <a:latin typeface="Arial" charset="0"/>
              <a:cs typeface="Arial" charset="0"/>
            </a:endParaRPr>
          </a:p>
        </p:txBody>
      </p:sp>
      <p:pic>
        <p:nvPicPr>
          <p:cNvPr id="4" name="Picture 3" descr="C:\Users\adam.shepphard\Desktop\twitte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6264" y="7436627"/>
            <a:ext cx="401637" cy="40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451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83"/>
          <p:cNvSpPr txBox="1">
            <a:spLocks/>
          </p:cNvSpPr>
          <p:nvPr/>
        </p:nvSpPr>
        <p:spPr>
          <a:xfrm>
            <a:off x="393699" y="483334"/>
            <a:ext cx="6883400" cy="6523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err="1">
                <a:solidFill>
                  <a:srgbClr val="00C7B1"/>
                </a:solidFill>
                <a:latin typeface="Arial" panose="020B0604020202020204" pitchFamily="34" charset="0"/>
                <a:cs typeface="Arial" panose="020B0604020202020204" pitchFamily="34" charset="0"/>
              </a:rPr>
              <a:t>AliveCor</a:t>
            </a:r>
            <a:r>
              <a:rPr lang="en-GB" sz="3200" b="1" dirty="0">
                <a:solidFill>
                  <a:srgbClr val="00C7B1"/>
                </a:solidFill>
                <a:latin typeface="Arial" panose="020B0604020202020204" pitchFamily="34" charset="0"/>
                <a:cs typeface="Arial" panose="020B0604020202020204" pitchFamily="34" charset="0"/>
              </a:rPr>
              <a:t> portable ECG</a:t>
            </a:r>
          </a:p>
        </p:txBody>
      </p:sp>
      <p:sp>
        <p:nvSpPr>
          <p:cNvPr id="34" name="Shape 233"/>
          <p:cNvSpPr txBox="1">
            <a:spLocks/>
          </p:cNvSpPr>
          <p:nvPr/>
        </p:nvSpPr>
        <p:spPr>
          <a:xfrm>
            <a:off x="393699" y="1364320"/>
            <a:ext cx="7315200" cy="53095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SzTx/>
              <a:buFont typeface="Arial" panose="020B0604020202020204" pitchFamily="34" charset="0"/>
              <a:buNone/>
              <a:defRPr sz="2400" i="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prstClr val="black"/>
                </a:solidFill>
                <a:latin typeface="Arial" panose="020B0604020202020204" pitchFamily="34" charset="0"/>
                <a:cs typeface="Arial" panose="020B0604020202020204" pitchFamily="34" charset="0"/>
              </a:rPr>
              <a:t>“This device will not replace the ECG department, but it will make it quicker. The fact that the device worked first time, was easy to use and required no training meant that from the start it looked like a winner.” </a:t>
            </a:r>
          </a:p>
          <a:p>
            <a:pPr algn="l"/>
            <a:r>
              <a:rPr lang="en-GB" sz="2000" i="0" dirty="0">
                <a:solidFill>
                  <a:prstClr val="black"/>
                </a:solidFill>
                <a:latin typeface="Arial" panose="020B0604020202020204" pitchFamily="34" charset="0"/>
                <a:cs typeface="Arial" panose="020B0604020202020204" pitchFamily="34" charset="0"/>
              </a:rPr>
              <a:t>Dr Chris </a:t>
            </a:r>
            <a:r>
              <a:rPr lang="en-GB" sz="2000" i="0" dirty="0" err="1">
                <a:solidFill>
                  <a:prstClr val="black"/>
                </a:solidFill>
                <a:latin typeface="Arial" panose="020B0604020202020204" pitchFamily="34" charset="0"/>
                <a:cs typeface="Arial" panose="020B0604020202020204" pitchFamily="34" charset="0"/>
              </a:rPr>
              <a:t>Mimnagh</a:t>
            </a:r>
            <a:r>
              <a:rPr lang="en-GB" sz="2000" i="0" dirty="0">
                <a:solidFill>
                  <a:prstClr val="black"/>
                </a:solidFill>
                <a:latin typeface="Arial" panose="020B0604020202020204" pitchFamily="34" charset="0"/>
                <a:cs typeface="Arial" panose="020B0604020202020204" pitchFamily="34" charset="0"/>
              </a:rPr>
              <a:t>, GP</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99" y="3663473"/>
            <a:ext cx="7576859" cy="3589038"/>
          </a:xfrm>
          <a:prstGeom prst="rect">
            <a:avLst/>
          </a:prstGeom>
        </p:spPr>
      </p:pic>
    </p:spTree>
    <p:extLst>
      <p:ext uri="{BB962C8B-B14F-4D97-AF65-F5344CB8AC3E}">
        <p14:creationId xmlns:p14="http://schemas.microsoft.com/office/powerpoint/2010/main" val="136876639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92532" y="272648"/>
            <a:ext cx="11958436" cy="1139944"/>
          </a:xfrm>
        </p:spPr>
        <p:txBody>
          <a:bodyPr>
            <a:normAutofit/>
          </a:bodyPr>
          <a:lstStyle/>
          <a:p>
            <a:r>
              <a:rPr lang="en-GB" altLang="en-US" sz="3200" b="1" dirty="0">
                <a:solidFill>
                  <a:srgbClr val="00C7B1"/>
                </a:solidFill>
                <a:latin typeface="Arial" charset="0"/>
                <a:cs typeface="Arial" charset="0"/>
              </a:rPr>
              <a:t>AF work programme since 2014</a:t>
            </a:r>
          </a:p>
        </p:txBody>
      </p:sp>
      <p:graphicFrame>
        <p:nvGraphicFramePr>
          <p:cNvPr id="3" name="Diagram 2"/>
          <p:cNvGraphicFramePr/>
          <p:nvPr>
            <p:extLst>
              <p:ext uri="{D42A27DB-BD31-4B8C-83A1-F6EECF244321}">
                <p14:modId xmlns:p14="http://schemas.microsoft.com/office/powerpoint/2010/main" val="2274288348"/>
              </p:ext>
            </p:extLst>
          </p:nvPr>
        </p:nvGraphicFramePr>
        <p:xfrm>
          <a:off x="2351795" y="1412592"/>
          <a:ext cx="8438172" cy="6793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5852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83"/>
          <p:cNvSpPr txBox="1">
            <a:spLocks/>
          </p:cNvSpPr>
          <p:nvPr/>
        </p:nvSpPr>
        <p:spPr>
          <a:xfrm>
            <a:off x="393699" y="483334"/>
            <a:ext cx="6883400" cy="6523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solidFill>
                  <a:srgbClr val="00C7B1"/>
                </a:solidFill>
                <a:latin typeface="Arial" panose="020B0604020202020204" pitchFamily="34" charset="0"/>
                <a:cs typeface="Arial" panose="020B0604020202020204" pitchFamily="34" charset="0"/>
              </a:rPr>
              <a:t>AF Ambassadors</a:t>
            </a:r>
          </a:p>
        </p:txBody>
      </p:sp>
      <p:sp>
        <p:nvSpPr>
          <p:cNvPr id="34" name="Shape 233"/>
          <p:cNvSpPr txBox="1">
            <a:spLocks/>
          </p:cNvSpPr>
          <p:nvPr/>
        </p:nvSpPr>
        <p:spPr>
          <a:xfrm>
            <a:off x="393699" y="1364320"/>
            <a:ext cx="3667314" cy="53095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SzTx/>
              <a:buFont typeface="Arial" panose="020B0604020202020204" pitchFamily="34" charset="0"/>
              <a:buNone/>
              <a:defRPr sz="2400" i="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i="0" dirty="0">
                <a:latin typeface="Arial" panose="020B0604020202020204" pitchFamily="34" charset="0"/>
                <a:cs typeface="Arial" panose="020B0604020202020204" pitchFamily="34" charset="0"/>
              </a:rPr>
              <a:t>Burhan </a:t>
            </a:r>
            <a:r>
              <a:rPr lang="en-GB" sz="2000" i="0" dirty="0" err="1">
                <a:latin typeface="Arial" panose="020B0604020202020204" pitchFamily="34" charset="0"/>
                <a:cs typeface="Arial" panose="020B0604020202020204" pitchFamily="34" charset="0"/>
              </a:rPr>
              <a:t>Zavery</a:t>
            </a:r>
            <a:r>
              <a:rPr lang="en-GB" sz="2000" i="0" dirty="0">
                <a:latin typeface="Arial" panose="020B0604020202020204" pitchFamily="34" charset="0"/>
                <a:cs typeface="Arial" panose="020B0604020202020204" pitchFamily="34" charset="0"/>
              </a:rPr>
              <a:t>, a pharmacist at </a:t>
            </a:r>
            <a:r>
              <a:rPr lang="en-GB" sz="2000" i="0" dirty="0" err="1">
                <a:latin typeface="Arial" panose="020B0604020202020204" pitchFamily="34" charset="0"/>
                <a:cs typeface="Arial" panose="020B0604020202020204" pitchFamily="34" charset="0"/>
              </a:rPr>
              <a:t>Clatterbridge</a:t>
            </a:r>
            <a:r>
              <a:rPr lang="en-GB" sz="2000" i="0" dirty="0">
                <a:latin typeface="Arial" panose="020B0604020202020204" pitchFamily="34" charset="0"/>
                <a:cs typeface="Arial" panose="020B0604020202020204" pitchFamily="34" charset="0"/>
              </a:rPr>
              <a:t> Cancer Centre NHS Foundation volunteered to become an AF Ambassador to help spot colleagues, friends and relatives at risk of a stroke.</a:t>
            </a:r>
          </a:p>
          <a:p>
            <a:pPr algn="l"/>
            <a:endParaRPr lang="en-GB" sz="2000" i="0" dirty="0">
              <a:latin typeface="Arial" panose="020B0604020202020204" pitchFamily="34" charset="0"/>
              <a:cs typeface="Arial" panose="020B0604020202020204" pitchFamily="34" charset="0"/>
            </a:endParaRPr>
          </a:p>
          <a:p>
            <a:pPr algn="l"/>
            <a:r>
              <a:rPr lang="en-GB" sz="2000" i="0" dirty="0">
                <a:latin typeface="Arial" panose="020B0604020202020204" pitchFamily="34" charset="0"/>
                <a:cs typeface="Arial" panose="020B0604020202020204" pitchFamily="34" charset="0"/>
              </a:rPr>
              <a:t>In his first two months as an ambassador , Burhan has tested nearly 200 of his family, friends and colleagues, identifying six irregular  heart rhythms</a:t>
            </a:r>
          </a:p>
          <a:p>
            <a:r>
              <a:rPr lang="en-GB" sz="2000" dirty="0"/>
              <a:t> </a:t>
            </a:r>
          </a:p>
          <a:p>
            <a:endParaRPr lang="en-GB" sz="2000" dirty="0"/>
          </a:p>
        </p:txBody>
      </p:sp>
      <p:pic>
        <p:nvPicPr>
          <p:cNvPr id="1026" name="Picture 2" descr="S:\Communications\Image Bank\Photography\AF Ambassadors\Burhan Zavery\Burhan Zavery &amp; Helen Wilkinson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554" y="42849"/>
            <a:ext cx="8350267" cy="62369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815878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a:xfrm>
            <a:off x="994551" y="411820"/>
            <a:ext cx="11584229" cy="866987"/>
          </a:xfrm>
        </p:spPr>
        <p:txBody>
          <a:bodyPr anchor="t">
            <a:noAutofit/>
          </a:bodyPr>
          <a:lstStyle/>
          <a:p>
            <a:r>
              <a:rPr lang="en-US" altLang="en-US" sz="3400" b="1" dirty="0">
                <a:solidFill>
                  <a:srgbClr val="01C5B5"/>
                </a:solidFill>
                <a:latin typeface="Arial" pitchFamily="34" charset="0"/>
                <a:ea typeface="12 Frutiger* 75 Black   09103"/>
                <a:cs typeface="Arial" pitchFamily="34" charset="0"/>
              </a:rPr>
              <a:t>Digital health platforms – created in our region</a:t>
            </a:r>
          </a:p>
        </p:txBody>
      </p:sp>
      <p:pic>
        <p:nvPicPr>
          <p:cNvPr id="5" name="Picture 2" descr="\\lct-fsclusers\users\AHSN\liz.mear\My Documents\My Pictures\chill pa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51" y="1945217"/>
            <a:ext cx="2776233" cy="413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5196" t="25216" r="17847"/>
          <a:stretch/>
        </p:blipFill>
        <p:spPr bwMode="auto">
          <a:xfrm>
            <a:off x="8178256" y="1614389"/>
            <a:ext cx="4119861" cy="468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991" y="6301574"/>
            <a:ext cx="5418667" cy="21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rotWithShape="1">
          <a:blip r:embed="rId6">
            <a:extLst>
              <a:ext uri="{28A0092B-C50C-407E-A947-70E740481C1C}">
                <a14:useLocalDpi xmlns:a14="http://schemas.microsoft.com/office/drawing/2010/main" val="0"/>
              </a:ext>
            </a:extLst>
          </a:blip>
          <a:srcRect l="28276" t="7546" r="29137" b="67586"/>
          <a:stretch/>
        </p:blipFill>
        <p:spPr bwMode="auto">
          <a:xfrm>
            <a:off x="7040526" y="6955951"/>
            <a:ext cx="5538253" cy="242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2"/>
          <p:cNvPicPr>
            <a:picLocks noChangeAspect="1"/>
          </p:cNvPicPr>
          <p:nvPr/>
        </p:nvPicPr>
        <p:blipFill>
          <a:blip r:embed="rId7" cstate="email">
            <a:extLst>
              <a:ext uri="{28A0092B-C50C-407E-A947-70E740481C1C}">
                <a14:useLocalDpi xmlns:a14="http://schemas.microsoft.com/office/drawing/2010/main"/>
              </a:ext>
            </a:extLst>
          </a:blip>
          <a:srcRect l="17868" r="17868"/>
          <a:stretch>
            <a:fillRect/>
          </a:stretch>
        </p:blipFill>
        <p:spPr>
          <a:xfrm>
            <a:off x="4605952" y="1278807"/>
            <a:ext cx="3142827" cy="3657600"/>
          </a:xfrm>
          <a:prstGeom prst="rect">
            <a:avLst/>
          </a:prstGeom>
        </p:spPr>
      </p:pic>
      <p:pic>
        <p:nvPicPr>
          <p:cNvPr id="2050" name="Picture 2" descr="House of Memori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5404" y="4936407"/>
            <a:ext cx="2104508" cy="18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55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p:cNvGrpSpPr/>
          <p:nvPr/>
        </p:nvGrpSpPr>
        <p:grpSpPr>
          <a:xfrm>
            <a:off x="552924" y="632499"/>
            <a:ext cx="3715942" cy="1042244"/>
            <a:chOff x="0" y="0"/>
            <a:chExt cx="5284893" cy="1482301"/>
          </a:xfrm>
        </p:grpSpPr>
        <p:sp>
          <p:nvSpPr>
            <p:cNvPr id="18" name="Rounded Rectangle"/>
            <p:cNvSpPr/>
            <p:nvPr/>
          </p:nvSpPr>
          <p:spPr>
            <a:xfrm>
              <a:off x="0" y="0"/>
              <a:ext cx="5284894" cy="1482302"/>
            </a:xfrm>
            <a:prstGeom prst="roundRect">
              <a:avLst>
                <a:gd name="adj" fmla="val 13809"/>
              </a:avLst>
            </a:prstGeom>
            <a:solidFill>
              <a:srgbClr val="FFFFFF"/>
            </a:solidFill>
            <a:ln w="12700" cap="flat">
              <a:solidFill>
                <a:srgbClr val="85888D"/>
              </a:solidFill>
              <a:prstDash val="solid"/>
              <a:miter lim="400000"/>
            </a:ln>
            <a:effectLst/>
          </p:spPr>
          <p:txBody>
            <a:bodyPr wrap="square" lIns="38100" tIns="38100" rIns="38100" bIns="38100" numCol="1" anchor="ctr">
              <a:noAutofit/>
            </a:bodyPr>
            <a:lstStyle/>
            <a:p>
              <a:pPr>
                <a:defRPr sz="2200"/>
              </a:pPr>
              <a:endParaRPr/>
            </a:p>
          </p:txBody>
        </p:sp>
        <p:pic>
          <p:nvPicPr>
            <p:cNvPr id="19" name="Source.pdf" descr="Source.pdf"/>
            <p:cNvPicPr>
              <a:picLocks noChangeAspect="1"/>
            </p:cNvPicPr>
            <p:nvPr/>
          </p:nvPicPr>
          <p:blipFill>
            <a:blip r:embed="rId2">
              <a:extLst/>
            </a:blip>
            <a:stretch>
              <a:fillRect/>
            </a:stretch>
          </p:blipFill>
          <p:spPr>
            <a:xfrm>
              <a:off x="244556" y="71058"/>
              <a:ext cx="4795781" cy="1340186"/>
            </a:xfrm>
            <a:prstGeom prst="rect">
              <a:avLst/>
            </a:prstGeom>
            <a:ln w="3175" cap="flat">
              <a:noFill/>
              <a:miter lim="400000"/>
            </a:ln>
            <a:effectLst/>
          </p:spPr>
        </p:pic>
      </p:grpSp>
      <p:pic>
        <p:nvPicPr>
          <p:cNvPr id="20" name="Screen Shot 2017-02-13 at 13.59.45.png" descr="Screen Shot 2017-02-13 at 13.59.45.png"/>
          <p:cNvPicPr>
            <a:picLocks noChangeAspect="1"/>
          </p:cNvPicPr>
          <p:nvPr/>
        </p:nvPicPr>
        <p:blipFill>
          <a:blip r:embed="rId3">
            <a:extLst/>
          </a:blip>
          <a:srcRect t="8511"/>
          <a:stretch>
            <a:fillRect/>
          </a:stretch>
        </p:blipFill>
        <p:spPr>
          <a:xfrm>
            <a:off x="5192223" y="5993010"/>
            <a:ext cx="4074022" cy="1916162"/>
          </a:xfrm>
          <a:prstGeom prst="rect">
            <a:avLst/>
          </a:prstGeom>
          <a:ln w="3175">
            <a:miter lim="400000"/>
          </a:ln>
        </p:spPr>
      </p:pic>
      <p:pic>
        <p:nvPicPr>
          <p:cNvPr id="21" name="Screen Shot 2017-02-13 at 13.59.26.png" descr="Screen Shot 2017-02-13 at 13.59.26.png"/>
          <p:cNvPicPr>
            <a:picLocks noChangeAspect="1"/>
          </p:cNvPicPr>
          <p:nvPr/>
        </p:nvPicPr>
        <p:blipFill>
          <a:blip r:embed="rId4">
            <a:extLst/>
          </a:blip>
          <a:srcRect t="10971"/>
          <a:stretch>
            <a:fillRect/>
          </a:stretch>
        </p:blipFill>
        <p:spPr>
          <a:xfrm>
            <a:off x="853167" y="5917794"/>
            <a:ext cx="4074028" cy="1903606"/>
          </a:xfrm>
          <a:prstGeom prst="rect">
            <a:avLst/>
          </a:prstGeom>
          <a:ln w="3175">
            <a:miter lim="400000"/>
          </a:ln>
        </p:spPr>
      </p:pic>
      <p:sp>
        <p:nvSpPr>
          <p:cNvPr id="22" name="Over 2000 downloads in Cheshire East, coming soon to Halton"/>
          <p:cNvSpPr txBox="1"/>
          <p:nvPr/>
        </p:nvSpPr>
        <p:spPr>
          <a:xfrm>
            <a:off x="1425053" y="2392010"/>
            <a:ext cx="4511609" cy="1365103"/>
          </a:xfrm>
          <a:prstGeom prst="rect">
            <a:avLst/>
          </a:prstGeom>
          <a:ln w="3175">
            <a:miter lim="400000"/>
          </a:ln>
          <a:extLst>
            <a:ext uri="{C572A759-6A51-4108-AA02-DFA0A04FC94B}">
              <ma14:wrappingTextBoxFlag xmlns:ma14="http://schemas.microsoft.com/office/mac/drawingml/2011/main" xmlns="" val="1"/>
            </a:ext>
          </a:extLst>
        </p:spPr>
        <p:txBody>
          <a:bodyPr lIns="18286" tIns="18286" rIns="18286" bIns="18286">
            <a:noAutofit/>
          </a:bodyPr>
          <a:lstStyle>
            <a:lvl1pPr algn="l" defTabSz="786067">
              <a:spcBef>
                <a:spcPts val="1200"/>
              </a:spcBef>
              <a:defRPr sz="2890">
                <a:solidFill>
                  <a:srgbClr val="FFFFFF"/>
                </a:solidFill>
                <a:latin typeface="BPreplay"/>
                <a:ea typeface="BPreplay"/>
                <a:cs typeface="BPreplay"/>
                <a:sym typeface="BPreplay"/>
              </a:defRPr>
            </a:lvl1pPr>
          </a:lstStyle>
          <a:p>
            <a:pPr>
              <a:defRPr>
                <a:solidFill>
                  <a:srgbClr val="FFFFFF"/>
                </a:solidFill>
              </a:defRPr>
            </a:pPr>
            <a:r>
              <a:rPr lang="en-GB" sz="2000" dirty="0">
                <a:solidFill>
                  <a:schemeClr val="tx1"/>
                </a:solidFill>
                <a:latin typeface="Arial" panose="020B0604020202020204" pitchFamily="34" charset="0"/>
                <a:ea typeface="Calibri" charset="0"/>
                <a:cs typeface="Arial" panose="020B0604020202020204" pitchFamily="34" charset="0"/>
              </a:rPr>
              <a:t>Winter A&amp;E</a:t>
            </a:r>
          </a:p>
          <a:p>
            <a:pPr marL="155439" indent="-155439">
              <a:buSzPct val="100000"/>
              <a:buChar char="•"/>
              <a:defRPr>
                <a:solidFill>
                  <a:srgbClr val="FFFFFF"/>
                </a:solidFill>
              </a:defRPr>
            </a:pPr>
            <a:r>
              <a:rPr lang="en-GB" sz="2000" dirty="0">
                <a:solidFill>
                  <a:schemeClr val="tx1"/>
                </a:solidFill>
                <a:latin typeface="Arial" panose="020B0604020202020204" pitchFamily="34" charset="0"/>
                <a:ea typeface="Calibri" charset="0"/>
                <a:cs typeface="Arial" panose="020B0604020202020204" pitchFamily="34" charset="0"/>
              </a:rPr>
              <a:t> 2015-&gt;2016 15%</a:t>
            </a:r>
          </a:p>
          <a:p>
            <a:pPr>
              <a:buSzPct val="100000"/>
              <a:defRPr>
                <a:solidFill>
                  <a:srgbClr val="FFFFFF"/>
                </a:solidFill>
              </a:defRPr>
            </a:pPr>
            <a:endParaRPr lang="en-GB" sz="2000" dirty="0">
              <a:solidFill>
                <a:schemeClr val="tx1"/>
              </a:solidFill>
              <a:latin typeface="Arial" panose="020B0604020202020204" pitchFamily="34" charset="0"/>
              <a:ea typeface="Calibri" charset="0"/>
              <a:cs typeface="Arial" panose="020B0604020202020204" pitchFamily="34" charset="0"/>
            </a:endParaRPr>
          </a:p>
        </p:txBody>
      </p:sp>
      <p:sp>
        <p:nvSpPr>
          <p:cNvPr id="24" name="Prevented A&amp;E Visit"/>
          <p:cNvSpPr txBox="1"/>
          <p:nvPr/>
        </p:nvSpPr>
        <p:spPr>
          <a:xfrm>
            <a:off x="724877" y="5441543"/>
            <a:ext cx="2165304" cy="476251"/>
          </a:xfrm>
          <a:prstGeom prst="rect">
            <a:avLst/>
          </a:prstGeom>
          <a:ln w="3175">
            <a:miter lim="400000"/>
          </a:ln>
          <a:extLst>
            <a:ext uri="{C572A759-6A51-4108-AA02-DFA0A04FC94B}">
              <ma14:wrappingTextBoxFlag xmlns:ma14="http://schemas.microsoft.com/office/mac/drawingml/2011/main" xmlns="" val="1"/>
            </a:ext>
          </a:extLst>
        </p:spPr>
        <p:txBody>
          <a:bodyPr lIns="18286" tIns="18286" rIns="18286" bIns="18286">
            <a:noAutofit/>
          </a:bodyPr>
          <a:lstStyle>
            <a:lvl1pPr defTabSz="924785">
              <a:spcBef>
                <a:spcPts val="1400"/>
              </a:spcBef>
              <a:defRPr sz="1600">
                <a:latin typeface="BPreplay"/>
                <a:ea typeface="BPreplay"/>
                <a:cs typeface="BPreplay"/>
                <a:sym typeface="BPreplay"/>
              </a:defRPr>
            </a:lvl1pPr>
          </a:lstStyle>
          <a:p>
            <a:r>
              <a:rPr sz="1800" dirty="0">
                <a:latin typeface="Arial" panose="020B0604020202020204" pitchFamily="34" charset="0"/>
                <a:ea typeface="Calibri" charset="0"/>
                <a:cs typeface="Arial" panose="020B0604020202020204" pitchFamily="34" charset="0"/>
              </a:rPr>
              <a:t>Prevented A&amp;E </a:t>
            </a:r>
            <a:r>
              <a:rPr lang="en-GB" sz="1800" dirty="0">
                <a:latin typeface="Arial" panose="020B0604020202020204" pitchFamily="34" charset="0"/>
                <a:ea typeface="Calibri" charset="0"/>
                <a:cs typeface="Arial" panose="020B0604020202020204" pitchFamily="34" charset="0"/>
              </a:rPr>
              <a:t>v</a:t>
            </a:r>
            <a:r>
              <a:rPr sz="1800" dirty="0" err="1">
                <a:latin typeface="Arial" panose="020B0604020202020204" pitchFamily="34" charset="0"/>
                <a:ea typeface="Calibri" charset="0"/>
                <a:cs typeface="Arial" panose="020B0604020202020204" pitchFamily="34" charset="0"/>
              </a:rPr>
              <a:t>isit</a:t>
            </a:r>
            <a:endParaRPr sz="1800" dirty="0">
              <a:latin typeface="Arial" panose="020B0604020202020204" pitchFamily="34" charset="0"/>
              <a:ea typeface="Calibri" charset="0"/>
              <a:cs typeface="Arial" panose="020B0604020202020204" pitchFamily="34" charset="0"/>
            </a:endParaRPr>
          </a:p>
        </p:txBody>
      </p:sp>
      <p:sp>
        <p:nvSpPr>
          <p:cNvPr id="25" name="Recommend the App"/>
          <p:cNvSpPr txBox="1"/>
          <p:nvPr/>
        </p:nvSpPr>
        <p:spPr>
          <a:xfrm>
            <a:off x="5364177" y="5386766"/>
            <a:ext cx="1837639" cy="626685"/>
          </a:xfrm>
          <a:prstGeom prst="rect">
            <a:avLst/>
          </a:prstGeom>
          <a:ln w="3175">
            <a:miter lim="400000"/>
          </a:ln>
          <a:extLst>
            <a:ext uri="{C572A759-6A51-4108-AA02-DFA0A04FC94B}">
              <ma14:wrappingTextBoxFlag xmlns:ma14="http://schemas.microsoft.com/office/mac/drawingml/2011/main" xmlns="" val="1"/>
            </a:ext>
          </a:extLst>
        </p:spPr>
        <p:txBody>
          <a:bodyPr lIns="18286" tIns="18286" rIns="18286" bIns="18286">
            <a:normAutofit/>
          </a:bodyPr>
          <a:lstStyle>
            <a:lvl1pPr defTabSz="924785">
              <a:spcBef>
                <a:spcPts val="1400"/>
              </a:spcBef>
              <a:defRPr sz="1600">
                <a:latin typeface="BPreplay"/>
                <a:ea typeface="BPreplay"/>
                <a:cs typeface="BPreplay"/>
                <a:sym typeface="BPreplay"/>
              </a:defRPr>
            </a:lvl1pPr>
          </a:lstStyle>
          <a:p>
            <a:r>
              <a:rPr sz="1800" dirty="0">
                <a:latin typeface="Arial" panose="020B0604020202020204" pitchFamily="34" charset="0"/>
                <a:ea typeface="Calibri" charset="0"/>
                <a:cs typeface="Arial" panose="020B0604020202020204" pitchFamily="34" charset="0"/>
              </a:rPr>
              <a:t>Recommend the </a:t>
            </a:r>
            <a:r>
              <a:rPr lang="en-GB" sz="1800" dirty="0">
                <a:latin typeface="Arial" panose="020B0604020202020204" pitchFamily="34" charset="0"/>
                <a:ea typeface="Calibri" charset="0"/>
                <a:cs typeface="Arial" panose="020B0604020202020204" pitchFamily="34" charset="0"/>
              </a:rPr>
              <a:t>a</a:t>
            </a:r>
            <a:r>
              <a:rPr sz="1800" dirty="0">
                <a:latin typeface="Arial" panose="020B0604020202020204" pitchFamily="34" charset="0"/>
                <a:ea typeface="Calibri" charset="0"/>
                <a:cs typeface="Arial" panose="020B0604020202020204" pitchFamily="34" charset="0"/>
              </a:rPr>
              <a:t>pp</a:t>
            </a:r>
          </a:p>
        </p:txBody>
      </p:sp>
      <p:sp>
        <p:nvSpPr>
          <p:cNvPr id="26" name="Prevented GP Visit"/>
          <p:cNvSpPr txBox="1"/>
          <p:nvPr/>
        </p:nvSpPr>
        <p:spPr>
          <a:xfrm>
            <a:off x="3062620" y="5441542"/>
            <a:ext cx="2301557" cy="882242"/>
          </a:xfrm>
          <a:prstGeom prst="rect">
            <a:avLst/>
          </a:prstGeom>
          <a:ln w="3175">
            <a:miter lim="400000"/>
          </a:ln>
          <a:extLst>
            <a:ext uri="{C572A759-6A51-4108-AA02-DFA0A04FC94B}">
              <ma14:wrappingTextBoxFlag xmlns:ma14="http://schemas.microsoft.com/office/mac/drawingml/2011/main" xmlns="" val="1"/>
            </a:ext>
          </a:extLst>
        </p:spPr>
        <p:txBody>
          <a:bodyPr lIns="18286" tIns="18286" rIns="18286" bIns="18286">
            <a:noAutofit/>
          </a:bodyPr>
          <a:lstStyle>
            <a:lvl1pPr defTabSz="924785">
              <a:spcBef>
                <a:spcPts val="1400"/>
              </a:spcBef>
              <a:defRPr sz="1600">
                <a:latin typeface="BPreplay"/>
                <a:ea typeface="BPreplay"/>
                <a:cs typeface="BPreplay"/>
                <a:sym typeface="BPreplay"/>
              </a:defRPr>
            </a:lvl1pPr>
          </a:lstStyle>
          <a:p>
            <a:r>
              <a:rPr sz="1800" dirty="0">
                <a:latin typeface="Arial" panose="020B0604020202020204" pitchFamily="34" charset="0"/>
                <a:ea typeface="Calibri" charset="0"/>
                <a:cs typeface="Arial" panose="020B0604020202020204" pitchFamily="34" charset="0"/>
              </a:rPr>
              <a:t>Prevented GP </a:t>
            </a:r>
            <a:r>
              <a:rPr lang="en-GB" sz="1800" dirty="0">
                <a:latin typeface="Arial" panose="020B0604020202020204" pitchFamily="34" charset="0"/>
                <a:ea typeface="Calibri" charset="0"/>
                <a:cs typeface="Arial" panose="020B0604020202020204" pitchFamily="34" charset="0"/>
              </a:rPr>
              <a:t>v</a:t>
            </a:r>
            <a:r>
              <a:rPr sz="1800" dirty="0" err="1">
                <a:latin typeface="Arial" panose="020B0604020202020204" pitchFamily="34" charset="0"/>
                <a:ea typeface="Calibri" charset="0"/>
                <a:cs typeface="Arial" panose="020B0604020202020204" pitchFamily="34" charset="0"/>
              </a:rPr>
              <a:t>isit</a:t>
            </a:r>
            <a:endParaRPr sz="1800" dirty="0">
              <a:latin typeface="Arial" panose="020B0604020202020204" pitchFamily="34" charset="0"/>
              <a:ea typeface="Calibri" charset="0"/>
              <a:cs typeface="Arial" panose="020B0604020202020204" pitchFamily="34" charset="0"/>
            </a:endParaRPr>
          </a:p>
        </p:txBody>
      </p:sp>
      <p:sp>
        <p:nvSpPr>
          <p:cNvPr id="27" name="More Confident to  Provide Self-care"/>
          <p:cNvSpPr txBox="1"/>
          <p:nvPr/>
        </p:nvSpPr>
        <p:spPr>
          <a:xfrm>
            <a:off x="7400951" y="5274456"/>
            <a:ext cx="2088476" cy="643337"/>
          </a:xfrm>
          <a:prstGeom prst="rect">
            <a:avLst/>
          </a:prstGeom>
          <a:ln w="3175">
            <a:miter lim="400000"/>
          </a:ln>
          <a:extLst>
            <a:ext uri="{C572A759-6A51-4108-AA02-DFA0A04FC94B}">
              <ma14:wrappingTextBoxFlag xmlns:ma14="http://schemas.microsoft.com/office/mac/drawingml/2011/main" xmlns="" val="1"/>
            </a:ext>
          </a:extLst>
        </p:spPr>
        <p:txBody>
          <a:bodyPr lIns="18286" tIns="18286" rIns="18286" bIns="18286">
            <a:normAutofit/>
          </a:bodyPr>
          <a:lstStyle/>
          <a:p>
            <a:pPr defTabSz="650183">
              <a:spcBef>
                <a:spcPts val="984"/>
              </a:spcBef>
              <a:defRPr sz="1600">
                <a:latin typeface="BPreplay"/>
                <a:ea typeface="BPreplay"/>
                <a:cs typeface="BPreplay"/>
                <a:sym typeface="BPreplay"/>
              </a:defRPr>
            </a:pPr>
            <a:r>
              <a:rPr sz="1800" dirty="0">
                <a:latin typeface="Arial" panose="020B0604020202020204" pitchFamily="34" charset="0"/>
                <a:ea typeface="Calibri" charset="0"/>
                <a:cs typeface="Arial" panose="020B0604020202020204" pitchFamily="34" charset="0"/>
              </a:rPr>
              <a:t>More </a:t>
            </a:r>
            <a:r>
              <a:rPr lang="en-GB" sz="1800" dirty="0">
                <a:latin typeface="Arial" panose="020B0604020202020204" pitchFamily="34" charset="0"/>
                <a:ea typeface="Calibri" charset="0"/>
                <a:cs typeface="Arial" panose="020B0604020202020204" pitchFamily="34" charset="0"/>
              </a:rPr>
              <a:t>c</a:t>
            </a:r>
            <a:r>
              <a:rPr sz="1800" dirty="0" err="1">
                <a:latin typeface="Arial" panose="020B0604020202020204" pitchFamily="34" charset="0"/>
                <a:ea typeface="Calibri" charset="0"/>
                <a:cs typeface="Arial" panose="020B0604020202020204" pitchFamily="34" charset="0"/>
              </a:rPr>
              <a:t>onfident</a:t>
            </a:r>
            <a:r>
              <a:rPr sz="1800" dirty="0">
                <a:latin typeface="Arial" panose="020B0604020202020204" pitchFamily="34" charset="0"/>
                <a:ea typeface="Calibri" charset="0"/>
                <a:cs typeface="Arial" panose="020B0604020202020204" pitchFamily="34" charset="0"/>
              </a:rPr>
              <a:t> to </a:t>
            </a:r>
            <a:br>
              <a:rPr sz="1800" dirty="0">
                <a:latin typeface="Arial" panose="020B0604020202020204" pitchFamily="34" charset="0"/>
                <a:ea typeface="Calibri" charset="0"/>
                <a:cs typeface="Arial" panose="020B0604020202020204" pitchFamily="34" charset="0"/>
              </a:rPr>
            </a:br>
            <a:r>
              <a:rPr lang="en-GB" sz="1800" dirty="0">
                <a:latin typeface="Arial" panose="020B0604020202020204" pitchFamily="34" charset="0"/>
                <a:ea typeface="Calibri" charset="0"/>
                <a:cs typeface="Arial" panose="020B0604020202020204" pitchFamily="34" charset="0"/>
              </a:rPr>
              <a:t>p</a:t>
            </a:r>
            <a:r>
              <a:rPr sz="1800" dirty="0" err="1">
                <a:latin typeface="Arial" panose="020B0604020202020204" pitchFamily="34" charset="0"/>
                <a:ea typeface="Calibri" charset="0"/>
                <a:cs typeface="Arial" panose="020B0604020202020204" pitchFamily="34" charset="0"/>
              </a:rPr>
              <a:t>rovide</a:t>
            </a:r>
            <a:r>
              <a:rPr sz="1800" dirty="0">
                <a:latin typeface="Arial" panose="020B0604020202020204" pitchFamily="34" charset="0"/>
                <a:ea typeface="Calibri" charset="0"/>
                <a:cs typeface="Arial" panose="020B0604020202020204" pitchFamily="34" charset="0"/>
              </a:rPr>
              <a:t> </a:t>
            </a:r>
            <a:r>
              <a:rPr lang="en-GB" sz="1800" dirty="0">
                <a:latin typeface="Arial" panose="020B0604020202020204" pitchFamily="34" charset="0"/>
                <a:ea typeface="Calibri" charset="0"/>
                <a:cs typeface="Arial" panose="020B0604020202020204" pitchFamily="34" charset="0"/>
              </a:rPr>
              <a:t>s</a:t>
            </a:r>
            <a:r>
              <a:rPr sz="1800" dirty="0">
                <a:latin typeface="Arial" panose="020B0604020202020204" pitchFamily="34" charset="0"/>
                <a:ea typeface="Calibri" charset="0"/>
                <a:cs typeface="Arial" panose="020B0604020202020204" pitchFamily="34" charset="0"/>
              </a:rPr>
              <a:t>elf-care</a:t>
            </a:r>
          </a:p>
        </p:txBody>
      </p:sp>
      <p:pic>
        <p:nvPicPr>
          <p:cNvPr id="28" name="plaster_plus.png" descr="plaster_plus.png"/>
          <p:cNvPicPr>
            <a:picLocks noChangeAspect="1"/>
          </p:cNvPicPr>
          <p:nvPr/>
        </p:nvPicPr>
        <p:blipFill>
          <a:blip r:embed="rId5">
            <a:alphaModFix amt="80880"/>
            <a:extLst/>
          </a:blip>
          <a:stretch>
            <a:fillRect/>
          </a:stretch>
        </p:blipFill>
        <p:spPr>
          <a:xfrm>
            <a:off x="999192" y="2849710"/>
            <a:ext cx="426627" cy="426628"/>
          </a:xfrm>
          <a:prstGeom prst="rect">
            <a:avLst/>
          </a:prstGeom>
          <a:ln w="3175">
            <a:miter lim="400000"/>
          </a:ln>
        </p:spPr>
      </p:pic>
      <p:sp>
        <p:nvSpPr>
          <p:cNvPr id="2" name="TextBox 1"/>
          <p:cNvSpPr txBox="1"/>
          <p:nvPr/>
        </p:nvSpPr>
        <p:spPr>
          <a:xfrm>
            <a:off x="1425053" y="4005869"/>
            <a:ext cx="5393985"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solidFill>
                  <a:schemeClr val="tx1"/>
                </a:solidFill>
                <a:latin typeface="Arial" panose="020B0604020202020204" pitchFamily="34" charset="0"/>
                <a:ea typeface="Calibri" charset="0"/>
                <a:cs typeface="Arial" panose="020B0604020202020204" pitchFamily="34" charset="0"/>
              </a:rPr>
              <a:t>Over 2000 downloads in Cheshire East </a:t>
            </a:r>
          </a:p>
          <a:p>
            <a:pPr marL="342900" indent="-342900" algn="l">
              <a:buFont typeface="Arial" panose="020B0604020202020204" pitchFamily="34" charset="0"/>
              <a:buChar char="•"/>
            </a:pPr>
            <a:r>
              <a:rPr lang="en-GB" sz="2000" dirty="0">
                <a:solidFill>
                  <a:schemeClr val="tx1"/>
                </a:solidFill>
                <a:latin typeface="Arial" panose="020B0604020202020204" pitchFamily="34" charset="0"/>
                <a:ea typeface="Calibri" charset="0"/>
                <a:cs typeface="Arial" panose="020B0604020202020204" pitchFamily="34" charset="0"/>
              </a:rPr>
              <a:t>C</a:t>
            </a:r>
            <a:r>
              <a:rPr lang="en-GB" sz="2000">
                <a:solidFill>
                  <a:schemeClr val="tx1"/>
                </a:solidFill>
                <a:latin typeface="Arial" panose="020B0604020202020204" pitchFamily="34" charset="0"/>
                <a:ea typeface="Calibri" charset="0"/>
                <a:cs typeface="Arial" panose="020B0604020202020204" pitchFamily="34" charset="0"/>
              </a:rPr>
              <a:t>oming </a:t>
            </a:r>
            <a:r>
              <a:rPr lang="en-GB" sz="2000" dirty="0">
                <a:solidFill>
                  <a:schemeClr val="tx1"/>
                </a:solidFill>
                <a:latin typeface="Arial" panose="020B0604020202020204" pitchFamily="34" charset="0"/>
                <a:ea typeface="Calibri" charset="0"/>
                <a:cs typeface="Arial" panose="020B0604020202020204" pitchFamily="34" charset="0"/>
              </a:rPr>
              <a:t>soon to Halton</a:t>
            </a:r>
          </a:p>
        </p:txBody>
      </p:sp>
      <p:pic>
        <p:nvPicPr>
          <p:cNvPr id="31" name="plaster_plus.png" descr="plaster_plus.png"/>
          <p:cNvPicPr>
            <a:picLocks noChangeAspect="1"/>
          </p:cNvPicPr>
          <p:nvPr/>
        </p:nvPicPr>
        <p:blipFill>
          <a:blip r:embed="rId5">
            <a:alphaModFix amt="80880"/>
            <a:extLst/>
          </a:blip>
          <a:stretch>
            <a:fillRect/>
          </a:stretch>
        </p:blipFill>
        <p:spPr>
          <a:xfrm>
            <a:off x="999192" y="4162910"/>
            <a:ext cx="426627" cy="426628"/>
          </a:xfrm>
          <a:prstGeom prst="rect">
            <a:avLst/>
          </a:prstGeom>
          <a:ln w="3175">
            <a:miter lim="400000"/>
          </a:ln>
        </p:spPr>
      </p:pic>
    </p:spTree>
    <p:extLst>
      <p:ext uri="{BB962C8B-B14F-4D97-AF65-F5344CB8AC3E}">
        <p14:creationId xmlns:p14="http://schemas.microsoft.com/office/powerpoint/2010/main" val="283338417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83"/>
          <p:cNvSpPr txBox="1">
            <a:spLocks/>
          </p:cNvSpPr>
          <p:nvPr/>
        </p:nvSpPr>
        <p:spPr>
          <a:xfrm>
            <a:off x="650240" y="183754"/>
            <a:ext cx="11704320" cy="927753"/>
          </a:xfrm>
          <a:prstGeom prst="rect">
            <a:avLst/>
          </a:prstGeom>
        </p:spPr>
        <p:txBody>
          <a:bodyPr vert="horz" lIns="130046" tIns="65023" rIns="130046" bIns="650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solidFill>
                  <a:srgbClr val="00C7B1"/>
                </a:solidFill>
                <a:latin typeface="Arial" panose="020B0604020202020204" pitchFamily="34" charset="0"/>
                <a:cs typeface="Arial" panose="020B0604020202020204" pitchFamily="34" charset="0"/>
              </a:rPr>
              <a:t>NWC Connected Health Cities partners</a:t>
            </a:r>
          </a:p>
        </p:txBody>
      </p:sp>
      <p:pic>
        <p:nvPicPr>
          <p:cNvPr id="5" name="Picture 4"/>
          <p:cNvPicPr>
            <a:picLocks noChangeAspect="1"/>
          </p:cNvPicPr>
          <p:nvPr/>
        </p:nvPicPr>
        <p:blipFill rotWithShape="1">
          <a:blip r:embed="rId3"/>
          <a:srcRect t="11596"/>
          <a:stretch/>
        </p:blipFill>
        <p:spPr>
          <a:xfrm>
            <a:off x="2" y="1111507"/>
            <a:ext cx="13004799" cy="6846312"/>
          </a:xfrm>
          <a:prstGeom prst="rect">
            <a:avLst/>
          </a:prstGeom>
        </p:spPr>
      </p:pic>
    </p:spTree>
    <p:extLst>
      <p:ext uri="{BB962C8B-B14F-4D97-AF65-F5344CB8AC3E}">
        <p14:creationId xmlns:p14="http://schemas.microsoft.com/office/powerpoint/2010/main" val="114146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am.shepphard\Desktop\al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022" y="8339690"/>
            <a:ext cx="4607516" cy="744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71" y="670114"/>
            <a:ext cx="12447761" cy="7002719"/>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13640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0A3B7E6-2A01-4D17-B50D-5781E7F214B2-L0-001.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260"/>
            <a:ext cx="13004800" cy="7315201"/>
          </a:xfrm>
          <a:prstGeom prst="rect">
            <a:avLst/>
          </a:prstGeom>
          <a:ln w="12700">
            <a:miter lim="400000"/>
          </a:ln>
        </p:spPr>
      </p:pic>
    </p:spTree>
    <p:extLst>
      <p:ext uri="{BB962C8B-B14F-4D97-AF65-F5344CB8AC3E}">
        <p14:creationId xmlns:p14="http://schemas.microsoft.com/office/powerpoint/2010/main" val="395566157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16841" y="0"/>
            <a:ext cx="7087959" cy="77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711" y="476086"/>
            <a:ext cx="5809130" cy="6286847"/>
          </a:xfrm>
          <a:prstGeom prst="rect">
            <a:avLst/>
          </a:prstGeom>
        </p:spPr>
        <p:txBody>
          <a:bodyPr wrap="square" lIns="130046" tIns="65023" rIns="130046" bIns="65023">
            <a:spAutoFit/>
          </a:bodyPr>
          <a:lstStyle/>
          <a:p>
            <a:pPr marL="342900" indent="-342900" algn="l">
              <a:buFont typeface="Arial" panose="020B0604020202020204" pitchFamily="34" charset="0"/>
              <a:buChar char="•"/>
            </a:pPr>
            <a:r>
              <a:rPr lang="en-GB" sz="4000" b="1" dirty="0">
                <a:solidFill>
                  <a:srgbClr val="00C7B1"/>
                </a:solidFill>
                <a:latin typeface="Arial" panose="020B0604020202020204" pitchFamily="34" charset="0"/>
                <a:cs typeface="Arial" panose="020B0604020202020204" pitchFamily="34" charset="0"/>
              </a:rPr>
              <a:t>Involvement in decisions about care</a:t>
            </a:r>
          </a:p>
          <a:p>
            <a:pPr algn="l"/>
            <a:endParaRPr lang="en-GB" sz="4000" b="1" dirty="0">
              <a:solidFill>
                <a:srgbClr val="00C7B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4000" dirty="0">
                <a:solidFill>
                  <a:prstClr val="black"/>
                </a:solidFill>
                <a:latin typeface="Arial" panose="020B0604020202020204" pitchFamily="34" charset="0"/>
                <a:cs typeface="Arial" panose="020B0604020202020204" pitchFamily="34" charset="0"/>
              </a:rPr>
              <a:t>Patient-centred care</a:t>
            </a:r>
          </a:p>
          <a:p>
            <a:pPr marL="342900" indent="-342900" algn="l">
              <a:buFont typeface="Arial" panose="020B0604020202020204" pitchFamily="34" charset="0"/>
              <a:buChar char="•"/>
            </a:pPr>
            <a:r>
              <a:rPr lang="en-GB" sz="4000" dirty="0">
                <a:solidFill>
                  <a:prstClr val="black"/>
                </a:solidFill>
                <a:latin typeface="Arial" panose="020B0604020202020204" pitchFamily="34" charset="0"/>
                <a:cs typeface="Arial" panose="020B0604020202020204" pitchFamily="34" charset="0"/>
              </a:rPr>
              <a:t>Personalised, individual choices/treatment/ prevention</a:t>
            </a:r>
          </a:p>
          <a:p>
            <a:pPr marL="342900" indent="-342900" algn="l">
              <a:buFont typeface="Arial" panose="020B0604020202020204" pitchFamily="34" charset="0"/>
              <a:buChar char="•"/>
            </a:pPr>
            <a:r>
              <a:rPr lang="en-GB" sz="4000" dirty="0">
                <a:solidFill>
                  <a:prstClr val="black"/>
                </a:solidFill>
                <a:latin typeface="Arial" panose="020B0604020202020204" pitchFamily="34" charset="0"/>
                <a:cs typeface="Arial" panose="020B0604020202020204" pitchFamily="34" charset="0"/>
              </a:rPr>
              <a:t>Sensitivity to individual preferences</a:t>
            </a:r>
          </a:p>
        </p:txBody>
      </p:sp>
    </p:spTree>
    <p:extLst>
      <p:ext uri="{BB962C8B-B14F-4D97-AF65-F5344CB8AC3E}">
        <p14:creationId xmlns:p14="http://schemas.microsoft.com/office/powerpoint/2010/main" val="301330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55719684"/>
              </p:ext>
            </p:extLst>
          </p:nvPr>
        </p:nvGraphicFramePr>
        <p:xfrm>
          <a:off x="1708770" y="1803458"/>
          <a:ext cx="9557015" cy="636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90252" y="379480"/>
            <a:ext cx="11075533" cy="1239312"/>
          </a:xfrm>
          <a:prstGeom prst="rect">
            <a:avLst/>
          </a:prstGeom>
          <a:noFill/>
        </p:spPr>
        <p:txBody>
          <a:bodyPr wrap="square" lIns="130046" tIns="65023" rIns="130046" bIns="65023" rtlCol="0">
            <a:spAutoFit/>
          </a:bodyPr>
          <a:lstStyle/>
          <a:p>
            <a:pPr algn="l"/>
            <a:r>
              <a:rPr lang="en-GB" sz="3600" b="1" dirty="0">
                <a:solidFill>
                  <a:srgbClr val="00C7B1"/>
                </a:solidFill>
                <a:latin typeface="Arial" panose="020B0604020202020204" pitchFamily="34" charset="0"/>
                <a:cs typeface="Arial" panose="020B0604020202020204" pitchFamily="34" charset="0"/>
              </a:rPr>
              <a:t>Involvement in design, planning and delivery of health services and solutions</a:t>
            </a:r>
          </a:p>
        </p:txBody>
      </p:sp>
    </p:spTree>
    <p:extLst>
      <p:ext uri="{BB962C8B-B14F-4D97-AF65-F5344CB8AC3E}">
        <p14:creationId xmlns:p14="http://schemas.microsoft.com/office/powerpoint/2010/main" val="4147486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13321" y="5455921"/>
            <a:ext cx="4785360" cy="590930"/>
          </a:xfrm>
          <a:prstGeom prst="rect">
            <a:avLst/>
          </a:prstGeom>
          <a:noFill/>
        </p:spPr>
        <p:txBody>
          <a:bodyPr wrap="square" lIns="130046" tIns="65023" rIns="130046" bIns="65023" rtlCol="0">
            <a:spAutoFit/>
          </a:bodyPr>
          <a:lstStyle/>
          <a:p>
            <a:r>
              <a:rPr lang="en-US" sz="3000" dirty="0">
                <a:solidFill>
                  <a:schemeClr val="bg1"/>
                </a:solidFill>
                <a:latin typeface="12 Frutiger* 45 Light   02103" charset="0"/>
                <a:ea typeface="12 Frutiger* 45 Light   02103" charset="0"/>
                <a:cs typeface="12 Frutiger* 45 Light   02103" charset="0"/>
              </a:rPr>
              <a:t>Presentation 1</a:t>
            </a:r>
          </a:p>
        </p:txBody>
      </p:sp>
      <p:sp>
        <p:nvSpPr>
          <p:cNvPr id="4" name="Shape 232"/>
          <p:cNvSpPr txBox="1">
            <a:spLocks/>
          </p:cNvSpPr>
          <p:nvPr/>
        </p:nvSpPr>
        <p:spPr>
          <a:xfrm>
            <a:off x="650240" y="358752"/>
            <a:ext cx="11704320" cy="770069"/>
          </a:xfrm>
          <a:prstGeom prst="rect">
            <a:avLst/>
          </a:prstGeom>
        </p:spPr>
        <p:txBody>
          <a:bodyPr vert="horz" lIns="130046" tIns="65023" rIns="130046" bIns="650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solidFill>
                  <a:srgbClr val="00C7B1"/>
                </a:solidFill>
                <a:latin typeface="Arial" panose="020B0604020202020204" pitchFamily="34" charset="0"/>
                <a:cs typeface="Arial" panose="020B0604020202020204" pitchFamily="34" charset="0"/>
              </a:rPr>
              <a:t>North West Coast – engaging patients…</a:t>
            </a:r>
          </a:p>
        </p:txBody>
      </p:sp>
      <p:sp>
        <p:nvSpPr>
          <p:cNvPr id="2" name="TextBox 1"/>
          <p:cNvSpPr txBox="1"/>
          <p:nvPr/>
        </p:nvSpPr>
        <p:spPr>
          <a:xfrm>
            <a:off x="12177865" y="9195242"/>
            <a:ext cx="346324" cy="350181"/>
          </a:xfrm>
          <a:prstGeom prst="rect">
            <a:avLst/>
          </a:prstGeom>
          <a:noFill/>
        </p:spPr>
        <p:txBody>
          <a:bodyPr wrap="square" lIns="130046" tIns="65023" rIns="130046" bIns="65023" rtlCol="0">
            <a:spAutoFit/>
          </a:bodyPr>
          <a:lstStyle/>
          <a:p>
            <a:r>
              <a:rPr lang="en-GB" sz="1400" dirty="0"/>
              <a:t>2</a:t>
            </a:r>
          </a:p>
        </p:txBody>
      </p:sp>
      <p:pic>
        <p:nvPicPr>
          <p:cNvPr id="6" name="image1.png"/>
          <p:cNvPicPr>
            <a:picLocks noChangeAspect="1"/>
          </p:cNvPicPr>
          <p:nvPr/>
        </p:nvPicPr>
        <p:blipFill>
          <a:blip r:embed="rId2">
            <a:extLst/>
          </a:blip>
          <a:stretch>
            <a:fillRect/>
          </a:stretch>
        </p:blipFill>
        <p:spPr>
          <a:xfrm>
            <a:off x="6921072" y="6601082"/>
            <a:ext cx="1261247" cy="2191609"/>
          </a:xfrm>
          <a:prstGeom prst="rect">
            <a:avLst/>
          </a:prstGeom>
          <a:ln w="12700">
            <a:miter lim="400000"/>
          </a:ln>
        </p:spPr>
      </p:pic>
      <p:pic>
        <p:nvPicPr>
          <p:cNvPr id="12" name="Picture 11" descr="Screen Clipping"/>
          <p:cNvPicPr>
            <a:picLocks noChangeAspect="1"/>
          </p:cNvPicPr>
          <p:nvPr/>
        </p:nvPicPr>
        <p:blipFill>
          <a:blip r:embed="rId3"/>
          <a:stretch>
            <a:fillRect/>
          </a:stretch>
        </p:blipFill>
        <p:spPr>
          <a:xfrm>
            <a:off x="7239339" y="1306231"/>
            <a:ext cx="4226559" cy="1663198"/>
          </a:xfrm>
          <a:prstGeom prst="rect">
            <a:avLst/>
          </a:prstGeom>
        </p:spPr>
      </p:pic>
      <p:pic>
        <p:nvPicPr>
          <p:cNvPr id="16" name="Picture 15" descr="Screen Clipping"/>
          <p:cNvPicPr>
            <a:picLocks noChangeAspect="1"/>
          </p:cNvPicPr>
          <p:nvPr/>
        </p:nvPicPr>
        <p:blipFill>
          <a:blip r:embed="rId4"/>
          <a:stretch>
            <a:fillRect/>
          </a:stretch>
        </p:blipFill>
        <p:spPr>
          <a:xfrm>
            <a:off x="960349" y="3489622"/>
            <a:ext cx="3461284" cy="2929819"/>
          </a:xfrm>
          <a:prstGeom prst="rect">
            <a:avLst/>
          </a:prstGeom>
        </p:spPr>
      </p:pic>
      <p:pic>
        <p:nvPicPr>
          <p:cNvPr id="18" name="Picture 17" descr="Screen Clipping"/>
          <p:cNvPicPr>
            <a:picLocks noChangeAspect="1"/>
          </p:cNvPicPr>
          <p:nvPr/>
        </p:nvPicPr>
        <p:blipFill>
          <a:blip r:embed="rId5"/>
          <a:stretch>
            <a:fillRect/>
          </a:stretch>
        </p:blipFill>
        <p:spPr>
          <a:xfrm>
            <a:off x="8353427" y="5671744"/>
            <a:ext cx="3774145" cy="2455553"/>
          </a:xfrm>
          <a:prstGeom prst="rect">
            <a:avLst/>
          </a:prstGeom>
        </p:spPr>
      </p:pic>
      <p:pic>
        <p:nvPicPr>
          <p:cNvPr id="20" name="Picture 19" descr="Screen Clipping"/>
          <p:cNvPicPr>
            <a:picLocks noChangeAspect="1"/>
          </p:cNvPicPr>
          <p:nvPr/>
        </p:nvPicPr>
        <p:blipFill>
          <a:blip r:embed="rId6"/>
          <a:stretch>
            <a:fillRect/>
          </a:stretch>
        </p:blipFill>
        <p:spPr>
          <a:xfrm>
            <a:off x="3517535" y="6601082"/>
            <a:ext cx="3359838" cy="2502278"/>
          </a:xfrm>
          <a:prstGeom prst="rect">
            <a:avLst/>
          </a:prstGeom>
        </p:spPr>
      </p:pic>
      <p:pic>
        <p:nvPicPr>
          <p:cNvPr id="22" name="Picture 21" descr="Screen Clipping"/>
          <p:cNvPicPr>
            <a:picLocks noChangeAspect="1"/>
          </p:cNvPicPr>
          <p:nvPr/>
        </p:nvPicPr>
        <p:blipFill>
          <a:blip r:embed="rId7"/>
          <a:stretch>
            <a:fillRect/>
          </a:stretch>
        </p:blipFill>
        <p:spPr>
          <a:xfrm>
            <a:off x="3211546" y="1324415"/>
            <a:ext cx="3709525" cy="2493744"/>
          </a:xfrm>
          <a:prstGeom prst="rect">
            <a:avLst/>
          </a:prstGeom>
        </p:spPr>
      </p:pic>
      <p:pic>
        <p:nvPicPr>
          <p:cNvPr id="28" name="Picture 27" descr="Screen Clipping"/>
          <p:cNvPicPr>
            <a:picLocks noChangeAspect="1"/>
          </p:cNvPicPr>
          <p:nvPr/>
        </p:nvPicPr>
        <p:blipFill>
          <a:blip r:embed="rId8"/>
          <a:stretch>
            <a:fillRect/>
          </a:stretch>
        </p:blipFill>
        <p:spPr>
          <a:xfrm>
            <a:off x="4923657" y="3953310"/>
            <a:ext cx="3258662" cy="2466130"/>
          </a:xfrm>
          <a:prstGeom prst="rect">
            <a:avLst/>
          </a:prstGeom>
        </p:spPr>
      </p:pic>
      <p:pic>
        <p:nvPicPr>
          <p:cNvPr id="34" name="Picture 33" descr="Screen Clipping"/>
          <p:cNvPicPr>
            <a:picLocks noChangeAspect="1"/>
          </p:cNvPicPr>
          <p:nvPr/>
        </p:nvPicPr>
        <p:blipFill>
          <a:blip r:embed="rId9"/>
          <a:stretch>
            <a:fillRect/>
          </a:stretch>
        </p:blipFill>
        <p:spPr>
          <a:xfrm>
            <a:off x="8684344" y="3086398"/>
            <a:ext cx="3437761" cy="2257909"/>
          </a:xfrm>
          <a:prstGeom prst="rect">
            <a:avLst/>
          </a:prstGeom>
        </p:spPr>
      </p:pic>
      <p:pic>
        <p:nvPicPr>
          <p:cNvPr id="36" name="Picture 35" descr="Screen Clipping"/>
          <p:cNvPicPr>
            <a:picLocks noChangeAspect="1"/>
          </p:cNvPicPr>
          <p:nvPr/>
        </p:nvPicPr>
        <p:blipFill>
          <a:blip r:embed="rId10"/>
          <a:stretch>
            <a:fillRect/>
          </a:stretch>
        </p:blipFill>
        <p:spPr>
          <a:xfrm>
            <a:off x="339672" y="1379994"/>
            <a:ext cx="2492220" cy="1836595"/>
          </a:xfrm>
          <a:prstGeom prst="rect">
            <a:avLst/>
          </a:prstGeom>
        </p:spPr>
      </p:pic>
      <p:pic>
        <p:nvPicPr>
          <p:cNvPr id="7" name="Picture 6" descr="Screen Clipping"/>
          <p:cNvPicPr>
            <a:picLocks noChangeAspect="1"/>
          </p:cNvPicPr>
          <p:nvPr/>
        </p:nvPicPr>
        <p:blipFill>
          <a:blip r:embed="rId11"/>
          <a:stretch>
            <a:fillRect/>
          </a:stretch>
        </p:blipFill>
        <p:spPr>
          <a:xfrm>
            <a:off x="458324" y="6380290"/>
            <a:ext cx="2753222" cy="2014347"/>
          </a:xfrm>
          <a:prstGeom prst="rect">
            <a:avLst/>
          </a:prstGeom>
        </p:spPr>
      </p:pic>
    </p:spTree>
    <p:extLst>
      <p:ext uri="{BB962C8B-B14F-4D97-AF65-F5344CB8AC3E}">
        <p14:creationId xmlns:p14="http://schemas.microsoft.com/office/powerpoint/2010/main" val="4114403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4042" y="509437"/>
            <a:ext cx="4256558" cy="1077218"/>
          </a:xfrm>
          <a:prstGeom prst="rect">
            <a:avLst/>
          </a:prstGeom>
          <a:noFill/>
        </p:spPr>
        <p:txBody>
          <a:bodyPr wrap="square" rtlCol="0">
            <a:spAutoFit/>
          </a:bodyPr>
          <a:lstStyle/>
          <a:p>
            <a:pPr algn="l"/>
            <a:r>
              <a:rPr lang="en-GB" sz="3200" b="1" dirty="0">
                <a:solidFill>
                  <a:srgbClr val="00C7B1"/>
                </a:solidFill>
                <a:latin typeface="Arial" panose="020B0604020202020204" pitchFamily="34" charset="0"/>
                <a:cs typeface="Arial" panose="020B0604020202020204" pitchFamily="34" charset="0"/>
              </a:rPr>
              <a:t>Innovation Agency Citizen engagement</a:t>
            </a:r>
            <a:endParaRPr lang="en-US" sz="3200" b="1" dirty="0">
              <a:latin typeface="12 Frutiger* 75 Black   09103" charset="0"/>
              <a:ea typeface="12 Frutiger* 75 Black   09103" charset="0"/>
              <a:cs typeface="12 Frutiger* 75 Black   09103" charset="0"/>
            </a:endParaRPr>
          </a:p>
        </p:txBody>
      </p:sp>
      <p:sp>
        <p:nvSpPr>
          <p:cNvPr id="3" name="TextBox 2"/>
          <p:cNvSpPr txBox="1"/>
          <p:nvPr/>
        </p:nvSpPr>
        <p:spPr>
          <a:xfrm>
            <a:off x="544042" y="1565326"/>
            <a:ext cx="5421221" cy="7478970"/>
          </a:xfrm>
          <a:prstGeom prst="rect">
            <a:avLst/>
          </a:prstGeom>
          <a:noFill/>
        </p:spPr>
        <p:txBody>
          <a:bodyPr wrap="square" rtlCol="0">
            <a:spAutoFit/>
          </a:bodyPr>
          <a:lstStyle/>
          <a:p>
            <a:pPr marL="285750" indent="-285750" algn="l">
              <a:buFont typeface="Arial" panose="020B0604020202020204" pitchFamily="34" charset="0"/>
              <a:buChar char="•"/>
            </a:pPr>
            <a:r>
              <a:rPr lang="en-US" sz="2400" dirty="0">
                <a:latin typeface="Arial" panose="020B0604020202020204" pitchFamily="34" charset="0"/>
                <a:ea typeface="12 Frutiger* 45 Light   02103" charset="0"/>
                <a:cs typeface="Arial" panose="020B0604020202020204" pitchFamily="34" charset="0"/>
              </a:rPr>
              <a:t>Patient Involvement and Engagement Senate - supporting Connected Health Cities; testing tech; consulting re data sharing </a:t>
            </a:r>
          </a:p>
          <a:p>
            <a:pPr marL="285750" indent="-285750" algn="l">
              <a:buFont typeface="Arial" panose="020B0604020202020204" pitchFamily="34" charset="0"/>
              <a:buChar char="•"/>
            </a:pPr>
            <a:endParaRPr lang="en-US" sz="2400" dirty="0">
              <a:latin typeface="Arial" panose="020B0604020202020204" pitchFamily="34" charset="0"/>
              <a:ea typeface="12 Frutiger* 45 Light   02103" charset="0"/>
              <a:cs typeface="Arial" panose="020B0604020202020204" pitchFamily="34" charset="0"/>
            </a:endParaRPr>
          </a:p>
          <a:p>
            <a:pPr marL="285750" indent="-285750" algn="l">
              <a:buFont typeface="Arial" panose="020B0604020202020204" pitchFamily="34" charset="0"/>
              <a:buChar char="•"/>
            </a:pPr>
            <a:r>
              <a:rPr lang="en-US" sz="2400" dirty="0">
                <a:latin typeface="Arial" panose="020B0604020202020204" pitchFamily="34" charset="0"/>
                <a:ea typeface="12 Frutiger* 45 Light   02103" charset="0"/>
                <a:cs typeface="Arial" panose="020B0604020202020204" pitchFamily="34" charset="0"/>
              </a:rPr>
              <a:t>Recruited COPD patients and residents to trial mobile apps</a:t>
            </a:r>
          </a:p>
          <a:p>
            <a:pPr marL="285750" indent="-285750" algn="l">
              <a:buFont typeface="Arial" panose="020B0604020202020204" pitchFamily="34" charset="0"/>
              <a:buChar char="•"/>
            </a:pPr>
            <a:endParaRPr lang="en-US" sz="2400" dirty="0">
              <a:latin typeface="Arial" panose="020B0604020202020204" pitchFamily="34" charset="0"/>
              <a:ea typeface="12 Frutiger* 45 Light   02103" charset="0"/>
              <a:cs typeface="Arial" panose="020B0604020202020204" pitchFamily="34" charset="0"/>
            </a:endParaRPr>
          </a:p>
          <a:p>
            <a:pPr marL="285750" indent="-285750" algn="l">
              <a:buFont typeface="Arial" panose="020B0604020202020204" pitchFamily="34" charset="0"/>
              <a:buChar char="•"/>
            </a:pPr>
            <a:r>
              <a:rPr lang="en-US" sz="2400" dirty="0">
                <a:latin typeface="Arial" panose="020B0604020202020204" pitchFamily="34" charset="0"/>
                <a:ea typeface="12 Frutiger* 45 Light   02103" charset="0"/>
                <a:cs typeface="Arial" panose="020B0604020202020204" pitchFamily="34" charset="0"/>
              </a:rPr>
              <a:t>Launched AF Ambassadors</a:t>
            </a:r>
          </a:p>
          <a:p>
            <a:pPr marL="285750" indent="-285750" algn="l">
              <a:buFont typeface="Arial" panose="020B0604020202020204" pitchFamily="34" charset="0"/>
              <a:buChar char="•"/>
            </a:pPr>
            <a:endParaRPr lang="en-US" sz="2400" dirty="0">
              <a:latin typeface="Arial" panose="020B0604020202020204" pitchFamily="34" charset="0"/>
              <a:ea typeface="12 Frutiger* 45 Light   02103" charset="0"/>
              <a:cs typeface="Arial" panose="020B0604020202020204" pitchFamily="34" charset="0"/>
            </a:endParaRPr>
          </a:p>
          <a:p>
            <a:pPr marL="285750" indent="-285750" algn="l">
              <a:buFont typeface="Arial" panose="020B0604020202020204" pitchFamily="34" charset="0"/>
              <a:buChar char="•"/>
            </a:pPr>
            <a:r>
              <a:rPr lang="en-US" sz="2400" dirty="0">
                <a:latin typeface="Arial" panose="020B0604020202020204" pitchFamily="34" charset="0"/>
                <a:ea typeface="12 Frutiger* 45 Light   02103" charset="0"/>
                <a:cs typeface="Arial" panose="020B0604020202020204" pitchFamily="34" charset="0"/>
              </a:rPr>
              <a:t>Spread use of ‘How are you today?’ COPD app </a:t>
            </a:r>
          </a:p>
          <a:p>
            <a:pPr marL="285750" indent="-285750" algn="l">
              <a:buFont typeface="Arial" panose="020B0604020202020204" pitchFamily="34" charset="0"/>
              <a:buChar char="•"/>
            </a:pPr>
            <a:endParaRPr lang="en-US" sz="2400" dirty="0">
              <a:latin typeface="Arial" panose="020B0604020202020204" pitchFamily="34" charset="0"/>
              <a:ea typeface="12 Frutiger* 45 Light   02103" charset="0"/>
              <a:cs typeface="Arial" panose="020B0604020202020204" pitchFamily="34" charset="0"/>
            </a:endParaRPr>
          </a:p>
          <a:p>
            <a:pPr marL="285750" indent="-285750" algn="l">
              <a:buFont typeface="Arial" panose="020B0604020202020204" pitchFamily="34" charset="0"/>
              <a:buChar char="•"/>
            </a:pPr>
            <a:r>
              <a:rPr lang="en-GB" sz="2400" dirty="0">
                <a:latin typeface="Arial" panose="020B0604020202020204" pitchFamily="34" charset="0"/>
                <a:cs typeface="Arial" panose="020B0604020202020204" pitchFamily="34" charset="0"/>
              </a:rPr>
              <a:t>Supported CHC and 100,000 Genomes re patient consent on sharing data </a:t>
            </a:r>
          </a:p>
          <a:p>
            <a:pPr algn="l"/>
            <a:endParaRPr lang="en-GB" sz="2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400" dirty="0">
                <a:latin typeface="Arial" panose="020B0604020202020204" pitchFamily="34" charset="0"/>
                <a:cs typeface="Arial" panose="020B0604020202020204" pitchFamily="34" charset="0"/>
              </a:rPr>
              <a:t>Formed group of alcohol patients as patient reps </a:t>
            </a:r>
          </a:p>
          <a:p>
            <a:pPr marL="285750" indent="-28575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720" y="7526461"/>
            <a:ext cx="2051504" cy="2051504"/>
          </a:xfrm>
          <a:prstGeom prst="rect">
            <a:avLst/>
          </a:prstGeom>
        </p:spPr>
      </p:pic>
      <p:pic>
        <p:nvPicPr>
          <p:cNvPr id="5" name="Picture 2" descr="https://pbs.twimg.com/media/DGt2SKQXsAAMopu.jpg"/>
          <p:cNvPicPr>
            <a:picLocks noChangeAspect="1" noChangeArrowheads="1"/>
          </p:cNvPicPr>
          <p:nvPr/>
        </p:nvPicPr>
        <p:blipFill rotWithShape="1">
          <a:blip r:embed="rId4">
            <a:extLst>
              <a:ext uri="{28A0092B-C50C-407E-A947-70E740481C1C}">
                <a14:useLocalDpi xmlns:a14="http://schemas.microsoft.com/office/drawing/2010/main" val="0"/>
              </a:ext>
            </a:extLst>
          </a:blip>
          <a:srcRect l="42920" t="34710" r="144"/>
          <a:stretch/>
        </p:blipFill>
        <p:spPr bwMode="auto">
          <a:xfrm>
            <a:off x="8542228" y="3882309"/>
            <a:ext cx="4237194" cy="36441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472" y="391291"/>
            <a:ext cx="3101599" cy="46648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960367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p:spPr>
        <p:txBody>
          <a:bodyPr>
            <a:normAutofit/>
          </a:bodyPr>
          <a:lstStyle/>
          <a:p>
            <a:pPr algn="l"/>
            <a:r>
              <a:rPr lang="en-US" sz="4000" b="1" dirty="0">
                <a:solidFill>
                  <a:srgbClr val="00C7B1"/>
                </a:solidFill>
                <a:latin typeface="Arial" panose="020B0604020202020204" pitchFamily="34" charset="0"/>
                <a:ea typeface="Trebuchet MS" charset="0"/>
                <a:cs typeface="Arial" panose="020B0604020202020204" pitchFamily="34" charset="0"/>
              </a:rPr>
              <a:t>Telehealth at scale: Liverpool </a:t>
            </a:r>
          </a:p>
        </p:txBody>
      </p:sp>
      <p:sp>
        <p:nvSpPr>
          <p:cNvPr id="3" name="Content Placeholder 2"/>
          <p:cNvSpPr>
            <a:spLocks noGrp="1"/>
          </p:cNvSpPr>
          <p:nvPr>
            <p:ph idx="1"/>
          </p:nvPr>
        </p:nvSpPr>
        <p:spPr>
          <a:xfrm>
            <a:off x="650240" y="2275840"/>
            <a:ext cx="6071959" cy="5655256"/>
          </a:xfrm>
        </p:spPr>
        <p:txBody>
          <a:bodyPr>
            <a:noAutofit/>
          </a:bodyPr>
          <a:lstStyle/>
          <a:p>
            <a:r>
              <a:rPr lang="en-US" sz="2800" dirty="0">
                <a:latin typeface="Arial" panose="020B0604020202020204" pitchFamily="34" charset="0"/>
                <a:ea typeface="Trebuchet MS" charset="0"/>
                <a:cs typeface="Arial" panose="020B0604020202020204" pitchFamily="34" charset="0"/>
              </a:rPr>
              <a:t>95% of GP practices now referring</a:t>
            </a:r>
          </a:p>
          <a:p>
            <a:r>
              <a:rPr lang="en-US" sz="2800" dirty="0">
                <a:latin typeface="Arial" panose="020B0604020202020204" pitchFamily="34" charset="0"/>
                <a:ea typeface="Trebuchet MS" charset="0"/>
                <a:cs typeface="Arial" panose="020B0604020202020204" pitchFamily="34" charset="0"/>
              </a:rPr>
              <a:t>4650 patients have received service</a:t>
            </a:r>
          </a:p>
          <a:p>
            <a:r>
              <a:rPr lang="en-US" sz="2800" dirty="0">
                <a:latin typeface="Arial" panose="020B0604020202020204" pitchFamily="34" charset="0"/>
                <a:ea typeface="Trebuchet MS" charset="0"/>
                <a:cs typeface="Arial" panose="020B0604020202020204" pitchFamily="34" charset="0"/>
              </a:rPr>
              <a:t>801 patients live in the system</a:t>
            </a:r>
          </a:p>
          <a:p>
            <a:r>
              <a:rPr lang="en-US" sz="2800" dirty="0">
                <a:latin typeface="Arial" panose="020B0604020202020204" pitchFamily="34" charset="0"/>
                <a:ea typeface="Trebuchet MS" charset="0"/>
                <a:cs typeface="Arial" panose="020B0604020202020204" pitchFamily="34" charset="0"/>
              </a:rPr>
              <a:t>New flow monitoring pathways:</a:t>
            </a:r>
          </a:p>
          <a:p>
            <a:pPr lvl="1"/>
            <a:r>
              <a:rPr lang="en-US" sz="2800" dirty="0">
                <a:latin typeface="Arial" panose="020B0604020202020204" pitchFamily="34" charset="0"/>
                <a:ea typeface="Trebuchet MS" charset="0"/>
                <a:cs typeface="Arial" panose="020B0604020202020204" pitchFamily="34" charset="0"/>
              </a:rPr>
              <a:t>Asthma, quit smoking, hypertension</a:t>
            </a:r>
          </a:p>
          <a:p>
            <a:r>
              <a:rPr lang="en-US" sz="2800" dirty="0">
                <a:latin typeface="Arial" panose="020B0604020202020204" pitchFamily="34" charset="0"/>
                <a:ea typeface="Trebuchet MS" charset="0"/>
                <a:cs typeface="Arial" panose="020B0604020202020204" pitchFamily="34" charset="0"/>
              </a:rPr>
              <a:t>Asthma kids gaming app development</a:t>
            </a:r>
          </a:p>
          <a:p>
            <a:r>
              <a:rPr lang="en-US" sz="2800" dirty="0">
                <a:latin typeface="Arial" panose="020B0604020202020204" pitchFamily="34" charset="0"/>
                <a:ea typeface="Trebuchet MS" charset="0"/>
                <a:cs typeface="Arial" panose="020B0604020202020204" pitchFamily="34" charset="0"/>
              </a:rPr>
              <a:t>Procurement under way</a:t>
            </a:r>
          </a:p>
        </p:txBody>
      </p:sp>
      <p:pic>
        <p:nvPicPr>
          <p:cNvPr id="2050" name="Picture 2" descr="http://www.moreindependent.co.uk/wp-content/uploads/W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365" y="2275840"/>
            <a:ext cx="4747214" cy="4747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22199" y="7121770"/>
            <a:ext cx="5388521" cy="1700976"/>
          </a:xfrm>
          <a:prstGeom prst="rect">
            <a:avLst/>
          </a:prstGeom>
          <a:noFill/>
        </p:spPr>
        <p:txBody>
          <a:bodyPr wrap="square" lIns="130046" tIns="65023" rIns="130046" bIns="65023" rtlCol="0">
            <a:spAutoFit/>
          </a:bodyPr>
          <a:lstStyle/>
          <a:p>
            <a:r>
              <a:rPr lang="en-GB" i="1" dirty="0">
                <a:latin typeface="Arial" panose="020B0604020202020204" pitchFamily="34" charset="0"/>
                <a:cs typeface="Arial" panose="020B0604020202020204" pitchFamily="34" charset="0"/>
              </a:rPr>
              <a:t>"It's so easy to use - nothing complicated, just peace of mind"</a:t>
            </a:r>
          </a:p>
        </p:txBody>
      </p:sp>
    </p:spTree>
    <p:extLst>
      <p:ext uri="{BB962C8B-B14F-4D97-AF65-F5344CB8AC3E}">
        <p14:creationId xmlns:p14="http://schemas.microsoft.com/office/powerpoint/2010/main" val="231513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460480" cy="1885245"/>
          </a:xfrm>
        </p:spPr>
        <p:txBody>
          <a:bodyPr>
            <a:normAutofit/>
          </a:bodyPr>
          <a:lstStyle/>
          <a:p>
            <a:pPr algn="l"/>
            <a:r>
              <a:rPr lang="en-GB" sz="4000" b="1" dirty="0">
                <a:solidFill>
                  <a:srgbClr val="00C7B1"/>
                </a:solidFill>
                <a:latin typeface="Arial" panose="020B0604020202020204" pitchFamily="34" charset="0"/>
                <a:cs typeface="Arial" panose="020B0604020202020204" pitchFamily="34" charset="0"/>
              </a:rPr>
              <a:t>Telehealth at scale: Liverpool outcomes</a:t>
            </a:r>
            <a:endParaRPr lang="en-US" sz="4000" b="1" dirty="0">
              <a:solidFill>
                <a:srgbClr val="00C7B1"/>
              </a:solidFill>
              <a:latin typeface="Arial" panose="020B0604020202020204" pitchFamily="34" charset="0"/>
              <a:ea typeface="Trebuchet MS" charset="0"/>
              <a:cs typeface="Arial" panose="020B0604020202020204" pitchFamily="34" charset="0"/>
            </a:endParaRPr>
          </a:p>
        </p:txBody>
      </p:sp>
      <p:sp>
        <p:nvSpPr>
          <p:cNvPr id="3" name="Content Placeholder 2"/>
          <p:cNvSpPr>
            <a:spLocks noGrp="1"/>
          </p:cNvSpPr>
          <p:nvPr>
            <p:ph idx="1"/>
          </p:nvPr>
        </p:nvSpPr>
        <p:spPr>
          <a:xfrm>
            <a:off x="650240" y="2275840"/>
            <a:ext cx="11704320" cy="5435457"/>
          </a:xfrm>
        </p:spPr>
        <p:txBody>
          <a:bodyPr>
            <a:normAutofit/>
          </a:bodyPr>
          <a:lstStyle/>
          <a:p>
            <a:r>
              <a:rPr lang="en-GB" sz="2800" b="1" dirty="0">
                <a:latin typeface="Arial" panose="020B0604020202020204" pitchFamily="34" charset="0"/>
                <a:cs typeface="Arial" panose="020B0604020202020204" pitchFamily="34" charset="0"/>
              </a:rPr>
              <a:t>Measurable and controlled  (for people with r&gt;25%)</a:t>
            </a:r>
          </a:p>
          <a:p>
            <a:pPr lvl="1"/>
            <a:r>
              <a:rPr lang="en-GB" sz="2800" dirty="0">
                <a:latin typeface="Arial" panose="020B0604020202020204" pitchFamily="34" charset="0"/>
                <a:cs typeface="Arial" panose="020B0604020202020204" pitchFamily="34" charset="0"/>
              </a:rPr>
              <a:t>23% reduction in admissions</a:t>
            </a:r>
          </a:p>
          <a:p>
            <a:pPr lvl="1"/>
            <a:r>
              <a:rPr lang="en-GB" sz="2800" dirty="0">
                <a:latin typeface="Arial" panose="020B0604020202020204" pitchFamily="34" charset="0"/>
                <a:cs typeface="Arial" panose="020B0604020202020204" pitchFamily="34" charset="0"/>
              </a:rPr>
              <a:t>20% reduction in cost (AE,OP,IP)</a:t>
            </a:r>
          </a:p>
          <a:p>
            <a:pPr lvl="1"/>
            <a:r>
              <a:rPr lang="en-GB" sz="2800" dirty="0">
                <a:latin typeface="Arial" panose="020B0604020202020204" pitchFamily="34" charset="0"/>
                <a:cs typeface="Arial" panose="020B0604020202020204" pitchFamily="34" charset="0"/>
              </a:rPr>
              <a:t>18% reduction in visits (AE/OP)</a:t>
            </a:r>
          </a:p>
          <a:p>
            <a:r>
              <a:rPr lang="en-GB" sz="2800" b="1" dirty="0">
                <a:latin typeface="Arial" panose="020B0604020202020204" pitchFamily="34" charset="0"/>
                <a:cs typeface="Arial" panose="020B0604020202020204" pitchFamily="34" charset="0"/>
              </a:rPr>
              <a:t>Patient Reported Outcomes (all patients)</a:t>
            </a:r>
          </a:p>
          <a:p>
            <a:pPr lvl="1"/>
            <a:r>
              <a:rPr lang="en-US" sz="2800" dirty="0">
                <a:latin typeface="Arial" panose="020B0604020202020204" pitchFamily="34" charset="0"/>
                <a:cs typeface="Arial" panose="020B0604020202020204" pitchFamily="34" charset="0"/>
              </a:rPr>
              <a:t>91% of patients feel more in control, have gained confidence and/or feel better able to cope with their long-term conditions.</a:t>
            </a:r>
          </a:p>
          <a:p>
            <a:pPr lvl="1"/>
            <a:r>
              <a:rPr lang="en-GB" sz="2800" dirty="0">
                <a:latin typeface="Arial" panose="020B0604020202020204" pitchFamily="34" charset="0"/>
                <a:cs typeface="Arial" panose="020B0604020202020204" pitchFamily="34" charset="0"/>
              </a:rPr>
              <a:t>54% of users reported a decrease in GP visits or community matron or hospital</a:t>
            </a:r>
          </a:p>
          <a:p>
            <a:pPr lvl="1"/>
            <a:r>
              <a:rPr lang="en-GB" sz="2800" dirty="0">
                <a:latin typeface="Arial" panose="020B0604020202020204" pitchFamily="34" charset="0"/>
                <a:cs typeface="Arial" panose="020B0604020202020204" pitchFamily="34" charset="0"/>
              </a:rPr>
              <a:t>63% of users who report improved self-care also report reduced healthcare service use</a:t>
            </a:r>
          </a:p>
        </p:txBody>
      </p:sp>
    </p:spTree>
    <p:extLst>
      <p:ext uri="{BB962C8B-B14F-4D97-AF65-F5344CB8AC3E}">
        <p14:creationId xmlns:p14="http://schemas.microsoft.com/office/powerpoint/2010/main" val="267091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X:\communications team\Projects\7. Health Economy Initiatives\Test Beds\Image library\8 Innovators\Inteles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500" y="4902592"/>
            <a:ext cx="901084" cy="8970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X:\communications team\Projects\7. Health Economy Initiatives\Test Beds\Image library\Logos\bettercaretogeth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8962" y="3400268"/>
            <a:ext cx="1082630" cy="9191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X:\communications team\Projects\7. Health Economy Initiatives\Test Beds\Image library\8 Innovators\umotif-logo-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500" y="4319383"/>
            <a:ext cx="874950" cy="874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1049" y="188555"/>
            <a:ext cx="11703791" cy="2276022"/>
          </a:xfrm>
        </p:spPr>
        <p:txBody>
          <a:bodyPr>
            <a:normAutofit fontScale="90000"/>
          </a:bodyPr>
          <a:lstStyle/>
          <a:p>
            <a:br>
              <a:rPr lang="en-GB" sz="4600" b="1" dirty="0">
                <a:solidFill>
                  <a:srgbClr val="00C7B1"/>
                </a:solidFill>
                <a:latin typeface="Arial" panose="020B0604020202020204" pitchFamily="34" charset="0"/>
                <a:cs typeface="Arial" panose="020B0604020202020204" pitchFamily="34" charset="0"/>
              </a:rPr>
            </a:br>
            <a:r>
              <a:rPr lang="en-GB" sz="4600" b="1" dirty="0">
                <a:solidFill>
                  <a:srgbClr val="00C7B1"/>
                </a:solidFill>
                <a:latin typeface="Arial" panose="020B0604020202020204" pitchFamily="34" charset="0"/>
                <a:cs typeface="Arial" panose="020B0604020202020204" pitchFamily="34" charset="0"/>
              </a:rPr>
              <a:t>Telehealth Test Bed in Lancashire</a:t>
            </a:r>
            <a:br>
              <a:rPr lang="en-GB" sz="4600" b="1" dirty="0">
                <a:solidFill>
                  <a:srgbClr val="00C7B1"/>
                </a:solidFill>
                <a:latin typeface="Arial" panose="020B0604020202020204" pitchFamily="34" charset="0"/>
                <a:cs typeface="Arial" panose="020B0604020202020204" pitchFamily="34" charset="0"/>
              </a:rPr>
            </a:br>
            <a:br>
              <a:rPr lang="en-GB" sz="4600" b="1" dirty="0">
                <a:solidFill>
                  <a:srgbClr val="00C7B1"/>
                </a:solidFill>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Test Bed is focused on how the use of innovative technology can support people aged 55 and over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with long term conditions such as </a:t>
            </a:r>
            <a:r>
              <a:rPr lang="en-GB" sz="2000" dirty="0" err="1">
                <a:latin typeface="Arial" panose="020B0604020202020204" pitchFamily="34" charset="0"/>
                <a:cs typeface="Arial" panose="020B0604020202020204" pitchFamily="34" charset="0"/>
              </a:rPr>
              <a:t>COPD,Diabetes</a:t>
            </a:r>
            <a:r>
              <a:rPr lang="en-GB" sz="2000" dirty="0">
                <a:latin typeface="Arial" panose="020B0604020202020204" pitchFamily="34" charset="0"/>
                <a:cs typeface="Arial" panose="020B0604020202020204" pitchFamily="34" charset="0"/>
              </a:rPr>
              <a:t> and Dementia to remain well in the community</a:t>
            </a:r>
            <a:br>
              <a:rPr lang="en-GB" sz="4800" dirty="0">
                <a:latin typeface="Arial" panose="020B0604020202020204" pitchFamily="34" charset="0"/>
                <a:cs typeface="Arial" panose="020B0604020202020204" pitchFamily="34" charset="0"/>
              </a:rPr>
            </a:br>
            <a:endParaRPr lang="en-GB" sz="4600" b="1" dirty="0">
              <a:solidFill>
                <a:srgbClr val="00C7B1"/>
              </a:solidFill>
              <a:latin typeface="Arial" panose="020B0604020202020204" pitchFamily="34" charset="0"/>
              <a:cs typeface="Arial" panose="020B0604020202020204" pitchFamily="34" charset="0"/>
            </a:endParaRPr>
          </a:p>
        </p:txBody>
      </p:sp>
      <p:sp>
        <p:nvSpPr>
          <p:cNvPr id="4" name="Content Placeholder 3"/>
          <p:cNvSpPr>
            <a:spLocks noGrp="1"/>
          </p:cNvSpPr>
          <p:nvPr>
            <p:ph sz="half" idx="1"/>
          </p:nvPr>
        </p:nvSpPr>
        <p:spPr>
          <a:xfrm>
            <a:off x="664951" y="2316516"/>
            <a:ext cx="4681728" cy="6436925"/>
          </a:xfrm>
        </p:spPr>
        <p:txBody>
          <a:bodyPr>
            <a:normAutofit/>
          </a:bodyPr>
          <a:lstStyle/>
          <a:p>
            <a:pPr marL="0" indent="0">
              <a:buNone/>
            </a:pPr>
            <a:r>
              <a:rPr lang="en-GB" sz="2600" dirty="0">
                <a:solidFill>
                  <a:srgbClr val="A30234"/>
                </a:solidFill>
                <a:latin typeface="Arial" panose="020B0604020202020204" pitchFamily="34" charset="0"/>
                <a:cs typeface="Arial" panose="020B0604020202020204" pitchFamily="34" charset="0"/>
              </a:rPr>
              <a:t>Innovators:</a:t>
            </a:r>
          </a:p>
          <a:p>
            <a:pPr marL="0" indent="0">
              <a:buNone/>
            </a:pPr>
            <a:r>
              <a:rPr lang="en-GB" sz="2600" dirty="0">
                <a:latin typeface="Arial" panose="020B0604020202020204" pitchFamily="34" charset="0"/>
                <a:cs typeface="Arial" panose="020B0604020202020204" pitchFamily="34" charset="0"/>
              </a:rPr>
              <a:t>•Philips</a:t>
            </a:r>
          </a:p>
          <a:p>
            <a:pPr marL="0" indent="0">
              <a:buNone/>
            </a:pPr>
            <a:r>
              <a:rPr lang="en-GB" sz="2600" dirty="0">
                <a:latin typeface="Arial" panose="020B0604020202020204" pitchFamily="34" charset="0"/>
                <a:cs typeface="Arial" panose="020B0604020202020204" pitchFamily="34" charset="0"/>
              </a:rPr>
              <a:t>•</a:t>
            </a:r>
            <a:r>
              <a:rPr lang="en-GB" sz="2600" dirty="0" err="1">
                <a:latin typeface="Arial" panose="020B0604020202020204" pitchFamily="34" charset="0"/>
                <a:cs typeface="Arial" panose="020B0604020202020204" pitchFamily="34" charset="0"/>
              </a:rPr>
              <a:t>Speakset</a:t>
            </a: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•Cambridge Cognition</a:t>
            </a:r>
          </a:p>
          <a:p>
            <a:pPr marL="0" indent="0">
              <a:buNone/>
            </a:pPr>
            <a:r>
              <a:rPr lang="en-GB" sz="2600" dirty="0">
                <a:latin typeface="Arial" panose="020B0604020202020204" pitchFamily="34" charset="0"/>
                <a:cs typeface="Arial" panose="020B0604020202020204" pitchFamily="34" charset="0"/>
              </a:rPr>
              <a:t>•</a:t>
            </a:r>
            <a:r>
              <a:rPr lang="en-GB" sz="2600" dirty="0" err="1">
                <a:latin typeface="Arial" panose="020B0604020202020204" pitchFamily="34" charset="0"/>
                <a:cs typeface="Arial" panose="020B0604020202020204" pitchFamily="34" charset="0"/>
              </a:rPr>
              <a:t>uMotif</a:t>
            </a: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a:t>
            </a:r>
            <a:r>
              <a:rPr lang="en-GB" sz="2600" dirty="0" err="1">
                <a:latin typeface="Arial" panose="020B0604020202020204" pitchFamily="34" charset="0"/>
                <a:cs typeface="Arial" panose="020B0604020202020204" pitchFamily="34" charset="0"/>
              </a:rPr>
              <a:t>Intelesant</a:t>
            </a:r>
            <a:endParaRPr lang="en-GB" sz="2600" dirty="0">
              <a:latin typeface="Arial" panose="020B0604020202020204" pitchFamily="34" charset="0"/>
              <a:cs typeface="Arial" panose="020B0604020202020204" pitchFamily="34" charset="0"/>
            </a:endParaRPr>
          </a:p>
          <a:p>
            <a:pPr marL="0" indent="0">
              <a:buNone/>
            </a:pPr>
            <a:r>
              <a:rPr lang="en-GB" sz="2600" dirty="0">
                <a:latin typeface="Arial" panose="020B0604020202020204" pitchFamily="34" charset="0"/>
                <a:cs typeface="Arial" panose="020B0604020202020204" pitchFamily="34" charset="0"/>
              </a:rPr>
              <a:t>•Florence</a:t>
            </a:r>
          </a:p>
          <a:p>
            <a:pPr marL="0" indent="0">
              <a:buNone/>
            </a:pPr>
            <a:r>
              <a:rPr lang="en-GB" sz="2600" dirty="0">
                <a:latin typeface="Arial" panose="020B0604020202020204" pitchFamily="34" charset="0"/>
                <a:cs typeface="Arial" panose="020B0604020202020204" pitchFamily="34" charset="0"/>
              </a:rPr>
              <a:t>•Simple Telehealth</a:t>
            </a:r>
          </a:p>
          <a:p>
            <a:pPr marL="0" indent="0">
              <a:buNone/>
            </a:pPr>
            <a:r>
              <a:rPr lang="en-GB" sz="2600" dirty="0">
                <a:latin typeface="Arial" panose="020B0604020202020204" pitchFamily="34" charset="0"/>
                <a:cs typeface="Arial" panose="020B0604020202020204" pitchFamily="34" charset="0"/>
              </a:rPr>
              <a:t>•Good Things Foundation</a:t>
            </a:r>
          </a:p>
        </p:txBody>
      </p:sp>
      <p:sp>
        <p:nvSpPr>
          <p:cNvPr id="5" name="Content Placeholder 4"/>
          <p:cNvSpPr>
            <a:spLocks noGrp="1"/>
          </p:cNvSpPr>
          <p:nvPr>
            <p:ph sz="half" idx="2"/>
          </p:nvPr>
        </p:nvSpPr>
        <p:spPr>
          <a:xfrm>
            <a:off x="5887932" y="2316516"/>
            <a:ext cx="4681728" cy="6436925"/>
          </a:xfrm>
        </p:spPr>
        <p:txBody>
          <a:bodyPr>
            <a:noAutofit/>
          </a:bodyPr>
          <a:lstStyle/>
          <a:p>
            <a:pPr marL="0" indent="0">
              <a:buNone/>
            </a:pPr>
            <a:r>
              <a:rPr lang="en-GB" sz="2300" dirty="0">
                <a:solidFill>
                  <a:srgbClr val="A30234"/>
                </a:solidFill>
                <a:latin typeface="Arial" panose="020B0604020202020204" pitchFamily="34" charset="0"/>
                <a:cs typeface="Arial" panose="020B0604020202020204" pitchFamily="34" charset="0"/>
              </a:rPr>
              <a:t>Clinical delivery:</a:t>
            </a:r>
          </a:p>
          <a:p>
            <a:pPr marL="0" indent="0">
              <a:buNone/>
            </a:pPr>
            <a:r>
              <a:rPr lang="en-GB" sz="2300" dirty="0">
                <a:latin typeface="Arial" panose="020B0604020202020204" pitchFamily="34" charset="0"/>
                <a:cs typeface="Arial" panose="020B0604020202020204" pitchFamily="34" charset="0"/>
              </a:rPr>
              <a:t>•Fylde Coast Vanguard</a:t>
            </a:r>
          </a:p>
          <a:p>
            <a:pPr marL="0" indent="0">
              <a:buNone/>
            </a:pPr>
            <a:r>
              <a:rPr lang="en-GB" sz="2300" dirty="0">
                <a:latin typeface="Arial" panose="020B0604020202020204" pitchFamily="34" charset="0"/>
                <a:cs typeface="Arial" panose="020B0604020202020204" pitchFamily="34" charset="0"/>
              </a:rPr>
              <a:t>•Better Care Together Vanguard </a:t>
            </a:r>
          </a:p>
          <a:p>
            <a:pPr marL="0" indent="0">
              <a:buNone/>
            </a:pPr>
            <a:endParaRPr lang="en-GB" sz="2300" dirty="0">
              <a:latin typeface="Arial" panose="020B0604020202020204" pitchFamily="34" charset="0"/>
              <a:cs typeface="Arial" panose="020B0604020202020204" pitchFamily="34" charset="0"/>
            </a:endParaRPr>
          </a:p>
          <a:p>
            <a:pPr marL="0" indent="0">
              <a:buNone/>
            </a:pPr>
            <a:r>
              <a:rPr lang="en-GB" sz="2300" dirty="0">
                <a:solidFill>
                  <a:srgbClr val="A30234"/>
                </a:solidFill>
                <a:latin typeface="Arial" panose="020B0604020202020204" pitchFamily="34" charset="0"/>
                <a:cs typeface="Arial" panose="020B0604020202020204" pitchFamily="34" charset="0"/>
              </a:rPr>
              <a:t>Evaluation:</a:t>
            </a:r>
          </a:p>
          <a:p>
            <a:pPr marL="0" indent="0">
              <a:buNone/>
            </a:pPr>
            <a:r>
              <a:rPr lang="en-GB" sz="2300" dirty="0">
                <a:latin typeface="Arial" panose="020B0604020202020204" pitchFamily="34" charset="0"/>
                <a:cs typeface="Arial" panose="020B0604020202020204" pitchFamily="34" charset="0"/>
              </a:rPr>
              <a:t>•Lancaster University’s Centre for Aging Research (C4AR) </a:t>
            </a:r>
          </a:p>
          <a:p>
            <a:pPr marL="0" indent="0">
              <a:buNone/>
            </a:pPr>
            <a:endParaRPr lang="en-GB" sz="2300" dirty="0">
              <a:latin typeface="Arial" panose="020B0604020202020204" pitchFamily="34" charset="0"/>
              <a:cs typeface="Arial" panose="020B0604020202020204" pitchFamily="34" charset="0"/>
            </a:endParaRPr>
          </a:p>
          <a:p>
            <a:pPr marL="0" indent="0">
              <a:buNone/>
            </a:pPr>
            <a:r>
              <a:rPr lang="en-GB" sz="2300" dirty="0">
                <a:solidFill>
                  <a:srgbClr val="A30234"/>
                </a:solidFill>
                <a:latin typeface="Arial" panose="020B0604020202020204" pitchFamily="34" charset="0"/>
                <a:cs typeface="Arial" panose="020B0604020202020204" pitchFamily="34" charset="0"/>
              </a:rPr>
              <a:t>Governance:</a:t>
            </a:r>
          </a:p>
          <a:p>
            <a:pPr marL="0" indent="0">
              <a:buNone/>
            </a:pPr>
            <a:r>
              <a:rPr lang="en-GB" sz="2300" dirty="0">
                <a:latin typeface="Arial" panose="020B0604020202020204" pitchFamily="34" charset="0"/>
                <a:cs typeface="Arial" panose="020B0604020202020204" pitchFamily="34" charset="0"/>
              </a:rPr>
              <a:t>•Lancashire Care NHS Foundation Trust</a:t>
            </a:r>
          </a:p>
          <a:p>
            <a:pPr marL="0" indent="0">
              <a:buNone/>
            </a:pPr>
            <a:r>
              <a:rPr lang="en-GB" sz="2300" dirty="0">
                <a:latin typeface="Arial" panose="020B0604020202020204" pitchFamily="34" charset="0"/>
                <a:cs typeface="Arial" panose="020B0604020202020204" pitchFamily="34" charset="0"/>
              </a:rPr>
              <a:t>•Lancaster Health Hub</a:t>
            </a:r>
          </a:p>
          <a:p>
            <a:pPr marL="0" indent="0">
              <a:buNone/>
            </a:pPr>
            <a:r>
              <a:rPr lang="en-GB" sz="2300" dirty="0">
                <a:latin typeface="Arial" panose="020B0604020202020204" pitchFamily="34" charset="0"/>
                <a:cs typeface="Arial" panose="020B0604020202020204" pitchFamily="34" charset="0"/>
              </a:rPr>
              <a:t>•Innovation Agency</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3199" y="165877"/>
            <a:ext cx="2235979" cy="197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X:\communications team\Projects\7. Health Economy Initiatives\Test Beds\Image library\8 Innovators\Wordmark_2008_RG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4882" y="2857825"/>
            <a:ext cx="1790333" cy="3288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communications team\Projects\7. Health Economy Initiatives\Test Beds\Image library\8 Innovators\speakset_digit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4882" y="3266613"/>
            <a:ext cx="1790333" cy="52862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X:\communications team\Projects\7. Health Economy Initiatives\Test Beds\Image library\8 Innovators\CamCog master logo_rgb_600 dp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5966" y="3806940"/>
            <a:ext cx="1049867" cy="61411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X:\communications team\Projects\7. Health Economy Initiatives\Test Beds\Image library\Logos\Vanguard 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9660" y="2830968"/>
            <a:ext cx="1365180" cy="435645"/>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X:\communications team\Projects\7. Health Economy Initiatives\Test Beds\Image library\Logos\Centre for Aging Research (Lancs Un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63425" y="4817233"/>
            <a:ext cx="918167" cy="98243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X:\communications team\Projects\7. Health Economy Initiatives\Test Beds\Image library\Logos\Lancs Care Co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11258" y="6283947"/>
            <a:ext cx="2521162" cy="477538"/>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X:\communications team\Projects\7. Health Economy Initiatives\Test Beds\Image library\Logos\LU Logo (Health Hub).e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3704" y="7210646"/>
            <a:ext cx="4208788" cy="4312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S\Innovation\Test Bed\Communications and Events\Photos\Image library\8 Innovators\Good_Things_Logo_STRAP_PRINT.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3594" y="7401524"/>
            <a:ext cx="2254285" cy="8428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S\Innovation\Test Bed\Communications and Events\Photos\Image library\8 Innovators\Simple-Telehealth-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4273" y="5538399"/>
            <a:ext cx="1249554" cy="52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a:xfrm>
            <a:off x="6911058" y="5283200"/>
            <a:ext cx="6093742" cy="3098800"/>
          </a:xfrm>
        </p:spPr>
        <p:txBody>
          <a:bodyPr anchor="t">
            <a:normAutofit/>
          </a:bodyPr>
          <a:lstStyle/>
          <a:p>
            <a:pPr marL="0" indent="0">
              <a:lnSpc>
                <a:spcPct val="100000"/>
              </a:lnSpc>
            </a:pPr>
            <a:r>
              <a:rPr lang="en-GB" altLang="en-US" sz="3600" b="1" dirty="0">
                <a:solidFill>
                  <a:schemeClr val="bg1"/>
                </a:solidFill>
                <a:latin typeface="Arial" panose="020B0604020202020204" pitchFamily="34" charset="0"/>
                <a:cs typeface="Arial" panose="020B0604020202020204" pitchFamily="34" charset="0"/>
              </a:rPr>
              <a:t>Prevention - detecting </a:t>
            </a:r>
            <a:br>
              <a:rPr lang="en-GB" altLang="en-US" sz="3600" b="1" dirty="0">
                <a:solidFill>
                  <a:schemeClr val="bg1"/>
                </a:solidFill>
                <a:latin typeface="Arial" panose="020B0604020202020204" pitchFamily="34" charset="0"/>
                <a:cs typeface="Arial" panose="020B0604020202020204" pitchFamily="34" charset="0"/>
              </a:rPr>
            </a:br>
            <a:r>
              <a:rPr lang="en-GB" altLang="en-US" sz="3600" b="1" dirty="0">
                <a:solidFill>
                  <a:schemeClr val="bg1"/>
                </a:solidFill>
                <a:latin typeface="Arial" panose="020B0604020202020204" pitchFamily="34" charset="0"/>
                <a:cs typeface="Arial" panose="020B0604020202020204" pitchFamily="34" charset="0"/>
              </a:rPr>
              <a:t>Atrial Fibrillation to reduce strokes </a:t>
            </a:r>
            <a:br>
              <a:rPr lang="en-GB" sz="3100" b="1" dirty="0">
                <a:solidFill>
                  <a:schemeClr val="bg1"/>
                </a:solidFill>
                <a:latin typeface="Arial" panose="020B0604020202020204" pitchFamily="34" charset="0"/>
                <a:cs typeface="Arial" panose="020B0604020202020204" pitchFamily="34" charset="0"/>
              </a:rPr>
            </a:br>
            <a:br>
              <a:rPr lang="en-GB" sz="3100" b="1" dirty="0">
                <a:solidFill>
                  <a:schemeClr val="bg1"/>
                </a:solidFill>
                <a:latin typeface="Arial" panose="020B0604020202020204" pitchFamily="34" charset="0"/>
                <a:cs typeface="Arial" panose="020B0604020202020204" pitchFamily="34" charset="0"/>
              </a:rPr>
            </a:br>
            <a:endParaRPr lang="en-US" altLang="en-US" sz="3100" dirty="0">
              <a:solidFill>
                <a:schemeClr val="bg1"/>
              </a:solidFill>
              <a:latin typeface="Arial" charset="0"/>
              <a:cs typeface="Arial" charset="0"/>
            </a:endParaRPr>
          </a:p>
        </p:txBody>
      </p:sp>
    </p:spTree>
    <p:extLst>
      <p:ext uri="{BB962C8B-B14F-4D97-AF65-F5344CB8AC3E}">
        <p14:creationId xmlns:p14="http://schemas.microsoft.com/office/powerpoint/2010/main" val="105126567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415431"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15431"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571</TotalTime>
  <Words>1099</Words>
  <Application>Microsoft Office PowerPoint</Application>
  <PresentationFormat>Custom</PresentationFormat>
  <Paragraphs>144</Paragraphs>
  <Slides>17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MS PGothic</vt:lpstr>
      <vt:lpstr>12 Frutiger* 45 Light   02103</vt:lpstr>
      <vt:lpstr>12 Frutiger* 75 Black   09103</vt:lpstr>
      <vt:lpstr>Arial</vt:lpstr>
      <vt:lpstr>Avenir Roman</vt:lpstr>
      <vt:lpstr>BPreplay</vt:lpstr>
      <vt:lpstr>Calibri</vt:lpstr>
      <vt:lpstr>Calibri Light</vt:lpstr>
      <vt:lpstr>Helvetica Light</vt:lpstr>
      <vt:lpstr>Trebuchet MS</vt:lpstr>
      <vt:lpstr>8_Office Theme</vt:lpstr>
      <vt:lpstr>Engaging patients in Digital Health  Dr Liz Mear  Chief Executive, Innovation Agency @mearliz </vt:lpstr>
      <vt:lpstr>PowerPoint Presentation</vt:lpstr>
      <vt:lpstr>PowerPoint Presentation</vt:lpstr>
      <vt:lpstr>PowerPoint Presentation</vt:lpstr>
      <vt:lpstr>PowerPoint Presentation</vt:lpstr>
      <vt:lpstr>Telehealth at scale: Liverpool </vt:lpstr>
      <vt:lpstr>Telehealth at scale: Liverpool outcomes</vt:lpstr>
      <vt:lpstr> Telehealth Test Bed in Lancashire  Test Bed is focused on how the use of innovative technology can support people aged 55 and over  with long term conditions such as COPD,Diabetes and Dementia to remain well in the community </vt:lpstr>
      <vt:lpstr>Prevention - detecting  Atrial Fibrillation to reduce strokes   </vt:lpstr>
      <vt:lpstr>PowerPoint Presentation</vt:lpstr>
      <vt:lpstr>AF work programme since 2014</vt:lpstr>
      <vt:lpstr>PowerPoint Presentation</vt:lpstr>
      <vt:lpstr>Digital health platforms – created in our region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Shepphard Adam (NWCAHSN)</dc:creator>
  <cp:lastModifiedBy>Michael Barrett</cp:lastModifiedBy>
  <cp:revision>39</cp:revision>
  <dcterms:modified xsi:type="dcterms:W3CDTF">2017-09-04T11:52:15Z</dcterms:modified>
</cp:coreProperties>
</file>